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tags/tag29.xml" ContentType="application/vnd.openxmlformats-officedocument.presentationml.tags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  <p:sldMasterId id="2147483670" r:id="rId5"/>
  </p:sldMasterIdLst>
  <p:notesMasterIdLst>
    <p:notesMasterId r:id="rId23"/>
  </p:notesMasterIdLst>
  <p:sldIdLst>
    <p:sldId id="256" r:id="rId6"/>
    <p:sldId id="275" r:id="rId7"/>
    <p:sldId id="293" r:id="rId8"/>
    <p:sldId id="289" r:id="rId9"/>
    <p:sldId id="278" r:id="rId10"/>
    <p:sldId id="294" r:id="rId11"/>
    <p:sldId id="290" r:id="rId12"/>
    <p:sldId id="281" r:id="rId13"/>
    <p:sldId id="298" r:id="rId14"/>
    <p:sldId id="291" r:id="rId15"/>
    <p:sldId id="295" r:id="rId16"/>
    <p:sldId id="296" r:id="rId17"/>
    <p:sldId id="297" r:id="rId18"/>
    <p:sldId id="288" r:id="rId19"/>
    <p:sldId id="287" r:id="rId20"/>
    <p:sldId id="292" r:id="rId21"/>
    <p:sldId id="258" r:id="rId22"/>
  </p:sldIdLst>
  <p:sldSz cx="9144000" cy="6858000" type="screen4x3"/>
  <p:notesSz cx="6858000" cy="9144000"/>
  <p:embeddedFontLst>
    <p:embeddedFont>
      <p:font typeface="EKF Light" panose="02000503030000020004" pitchFamily="2" charset="0"/>
      <p:regular r:id="rId24"/>
      <p:italic r:id="rId25"/>
    </p:embeddedFont>
    <p:embeddedFont>
      <p:font typeface="EKF Medium" panose="02000603030000020004" pitchFamily="2" charset="0"/>
      <p:regular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">
          <p15:clr>
            <a:srgbClr val="A4A3A4"/>
          </p15:clr>
        </p15:guide>
        <p15:guide id="2" orient="horz" pos="1382">
          <p15:clr>
            <a:srgbClr val="A4A3A4"/>
          </p15:clr>
        </p15:guide>
        <p15:guide id="3" orient="horz" pos="4065">
          <p15:clr>
            <a:srgbClr val="A4A3A4"/>
          </p15:clr>
        </p15:guide>
        <p15:guide id="4" orient="horz" pos="4162">
          <p15:clr>
            <a:srgbClr val="A4A3A4"/>
          </p15:clr>
        </p15:guide>
        <p15:guide id="5" orient="horz" pos="1185">
          <p15:clr>
            <a:srgbClr val="A4A3A4"/>
          </p15:clr>
        </p15:guide>
        <p15:guide id="6" orient="horz" pos="1422">
          <p15:clr>
            <a:srgbClr val="A4A3A4"/>
          </p15:clr>
        </p15:guide>
        <p15:guide id="7" pos="2880">
          <p15:clr>
            <a:srgbClr val="A4A3A4"/>
          </p15:clr>
        </p15:guide>
        <p15:guide id="8" pos="340">
          <p15:clr>
            <a:srgbClr val="A4A3A4"/>
          </p15:clr>
        </p15:guide>
        <p15:guide id="9" pos="3470">
          <p15:clr>
            <a:srgbClr val="A4A3A4"/>
          </p15:clr>
        </p15:guide>
        <p15:guide id="10" pos="5602">
          <p15:clr>
            <a:srgbClr val="A4A3A4"/>
          </p15:clr>
        </p15:guide>
        <p15:guide id="11" pos="159">
          <p15:clr>
            <a:srgbClr val="A4A3A4"/>
          </p15:clr>
        </p15:guide>
        <p15:guide id="12" pos="2812">
          <p15:clr>
            <a:srgbClr val="A4A3A4"/>
          </p15:clr>
        </p15:guide>
        <p15:guide id="13" pos="2948">
          <p15:clr>
            <a:srgbClr val="A4A3A4"/>
          </p15:clr>
        </p15:guide>
        <p15:guide id="14" pos="3606">
          <p15:clr>
            <a:srgbClr val="A4A3A4"/>
          </p15:clr>
        </p15:guide>
        <p15:guide id="15" pos="54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012"/>
    <a:srgbClr val="656565"/>
    <a:srgbClr val="5B1F6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7" autoAdjust="0"/>
    <p:restoredTop sz="80042" autoAdjust="0"/>
  </p:normalViewPr>
  <p:slideViewPr>
    <p:cSldViewPr snapToObjects="1" showGuides="1">
      <p:cViewPr varScale="1">
        <p:scale>
          <a:sx n="79" d="100"/>
          <a:sy n="79" d="100"/>
        </p:scale>
        <p:origin x="1757" y="72"/>
      </p:cViewPr>
      <p:guideLst>
        <p:guide orient="horz" pos="777"/>
        <p:guide orient="horz" pos="1382"/>
        <p:guide orient="horz" pos="4065"/>
        <p:guide orient="horz" pos="4162"/>
        <p:guide orient="horz" pos="1185"/>
        <p:guide orient="horz" pos="1422"/>
        <p:guide pos="2880"/>
        <p:guide pos="340"/>
        <p:guide pos="3470"/>
        <p:guide pos="5602"/>
        <p:guide pos="159"/>
        <p:guide pos="2812"/>
        <p:guide pos="2948"/>
        <p:guide pos="3606"/>
        <p:guide pos="54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-31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EKF Light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EKF Light" pitchFamily="2" charset="0"/>
              </a:defRPr>
            </a:lvl1pPr>
          </a:lstStyle>
          <a:p>
            <a:fld id="{BF421718-DB72-421B-9F6F-6FA0A5A0094C}" type="datetimeFigureOut">
              <a:rPr lang="da-DK" smtClean="0"/>
              <a:pPr/>
              <a:t>26-09-2019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EKF Light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EKF Light" pitchFamily="2" charset="0"/>
              </a:defRPr>
            </a:lvl1pPr>
          </a:lstStyle>
          <a:p>
            <a:fld id="{7D3D2433-9FE9-4AE9-A810-09B442389FD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984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EKF Light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EKF Light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EKF Light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EKF Light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EKF Light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D2433-9FE9-4AE9-A810-09B442389FD5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9613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EKF dækker op til 100 % af risikoen, når banken hjælper små og mellemstore danske virksomheder med at tilbyde købere i udlandet lang kredit på enkeltstående eksportordrer.</a:t>
            </a:r>
          </a:p>
          <a:p>
            <a:endParaRPr lang="da-DK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FORDELE FOR BANKEN </a:t>
            </a:r>
            <a:b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Mere forretning </a:t>
            </a:r>
            <a:b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EKF dækker 100 % af risikoen. Det betyder, at du kan sige ja til at finansiere udenlandske forretninger, som du ellers ville have sagt nej til.</a:t>
            </a:r>
            <a:b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Mindre risiko</a:t>
            </a:r>
            <a:b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EKF erstatter op til 100 % af et eventuelt tab, så du har ingen risiko på dine kunders udenlandske kunder. </a:t>
            </a:r>
            <a:b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Glade kunder</a:t>
            </a:r>
            <a:b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Kunderne bliver glade og mere loyale, når du finder løsninger på deres finansieringsbehov, ikke mindst i de sommetider lidt vanskeligere eksportsager. Finansiering af udenlandske kunders køb hos din kunde er ikke noget, enhver bank tilbyder. </a:t>
            </a:r>
            <a:b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 proces og hurtigt svar</a:t>
            </a:r>
            <a:br>
              <a:rPr lang="da-DK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 søger online hos EKF på dine kunders vegne. Er beløbet under 5 millioner kroner, får banken svar i løbet af 24 timer. Ellers går der maksimalt en uge.</a:t>
            </a:r>
          </a:p>
          <a:p>
            <a:endParaRPr lang="da-DK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FORDELE FOR EKSPORTØREN </a:t>
            </a:r>
            <a:b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Mere salg og vækst</a:t>
            </a:r>
            <a:b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Dine erhvervskunder sælger mere og styrker deres forretning, når de kan tilbyde deres kunder en finansieringsløsning.</a:t>
            </a:r>
          </a:p>
          <a:p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r>
              <a:rPr lang="da-DK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Betaling med det samme</a:t>
            </a:r>
            <a:b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Selv om dine kunder giver deres kunder kredit, får de deres betaling, så snart de leverer varen. Og finansieringsløsningen belaster ikke deres bankengagement.</a:t>
            </a:r>
          </a:p>
          <a:p>
            <a:b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Kredit som konkurrenceparameter</a:t>
            </a:r>
            <a:endParaRPr lang="da-DK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EKF kreditvurderer gerne købere i udlandet på forhånd. Det giver en fordel i konkurrencen.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D2433-9FE9-4AE9-A810-09B442389FD5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7151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D2433-9FE9-4AE9-A810-09B442389FD5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9400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>
                <a:effectLst/>
              </a:rPr>
              <a:t>KONTRAKTGARANTI - </a:t>
            </a:r>
            <a:r>
              <a:rPr lang="da-DK" b="1" dirty="0"/>
              <a:t>SÅDAN FUNGERER DET</a:t>
            </a:r>
          </a:p>
          <a:p>
            <a:endParaRPr lang="da-DK" dirty="0">
              <a:effectLst/>
            </a:endParaRPr>
          </a:p>
          <a:p>
            <a:r>
              <a:rPr lang="da-DK" dirty="0">
                <a:effectLst/>
              </a:rPr>
              <a:t>Din virksomhed får en bestilling på et større projekt i et land, hvor der kan være usikkerhed om de politiske forhold og om køberens muligheder for at overholde aftalen. Du</a:t>
            </a:r>
            <a:r>
              <a:rPr lang="da-DK" baseline="0" dirty="0">
                <a:effectLst/>
              </a:rPr>
              <a:t> er usikker på at tage imod ordren fordi du har en meget stor risiko.</a:t>
            </a:r>
          </a:p>
          <a:p>
            <a:endParaRPr lang="da-DK" baseline="0" dirty="0">
              <a:effectLst/>
            </a:endParaRPr>
          </a:p>
          <a:p>
            <a:r>
              <a:rPr lang="da-DK" baseline="0" dirty="0">
                <a:effectLst/>
              </a:rPr>
              <a:t>KLIK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>
                <a:effectLst/>
              </a:rPr>
              <a:t>For at sikre din virksomhed mod tab, hvis I bliver forhindret i at fuldføre projektet, eller leverancen ikke bliver betalt, kontakter I EKF og ansøger om en Kontraktgaranti.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>
                <a:effectLst/>
              </a:rPr>
              <a:t>EKF vurderer om risikoen er acceptabel. Vurderingen sker på baggrund af </a:t>
            </a:r>
            <a:r>
              <a:rPr lang="da-DK" dirty="0" err="1">
                <a:effectLst/>
              </a:rPr>
              <a:t>EKF’s</a:t>
            </a:r>
            <a:r>
              <a:rPr lang="da-DK" dirty="0">
                <a:effectLst/>
              </a:rPr>
              <a:t> erfaringer med landet, branchen og oplysninger om den udenlandske køber.</a:t>
            </a:r>
          </a:p>
          <a:p>
            <a:endParaRPr lang="da-DK" dirty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>
                <a:effectLst/>
              </a:rPr>
              <a:t>Hvis EKF vurderer, at risikoen er acceptabel, kan din virksomhed få en Kontraktgaranti. Garantien dækker op til 90 % af et eventuelt tab, hvis I bliver forhindret i at fuldføre projektet til den udenlandske køber, eller køberen går konkurs.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>
                <a:effectLst/>
              </a:rPr>
              <a:t>KLIK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>
                <a:effectLst/>
              </a:rPr>
              <a:t>Dermed overtager vi en</a:t>
            </a:r>
            <a:r>
              <a:rPr lang="da-DK" baseline="0" dirty="0">
                <a:effectLst/>
              </a:rPr>
              <a:t> stor del af risikoen, og I kan sige ja til ordren.</a:t>
            </a:r>
            <a:endParaRPr lang="da-DK" dirty="0">
              <a:effectLst/>
            </a:endParaRPr>
          </a:p>
          <a:p>
            <a:endParaRPr lang="da-DK" dirty="0">
              <a:effectLst/>
            </a:endParaRPr>
          </a:p>
          <a:p>
            <a:endParaRPr lang="da-DK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D2433-9FE9-4AE9-A810-09B442389FD5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9168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>
                <a:effectLst/>
              </a:rPr>
              <a:t>KONTRAKTGARANTI - FORDELE</a:t>
            </a:r>
          </a:p>
          <a:p>
            <a:endParaRPr lang="da-DK" b="1" dirty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>
                <a:effectLst/>
              </a:rPr>
              <a:t>EKF erstatter dit tab</a:t>
            </a:r>
            <a:br>
              <a:rPr lang="da-DK" dirty="0">
                <a:effectLst/>
              </a:rPr>
            </a:br>
            <a:r>
              <a:rPr lang="da-DK" dirty="0">
                <a:effectLst/>
              </a:rPr>
              <a:t>Du får dækket en stor del af den tabte arbejdskapital, der er bundet i din ordre, og manglende betaling fra kunden, hvis din ordre bliver annulleret. </a:t>
            </a:r>
            <a:br>
              <a:rPr lang="da-DK" dirty="0">
                <a:effectLst/>
              </a:rPr>
            </a:br>
            <a:r>
              <a:rPr lang="da-DK" b="1" dirty="0">
                <a:effectLst/>
              </a:rPr>
              <a:t>Dækker hele forløbet</a:t>
            </a:r>
            <a:br>
              <a:rPr lang="da-DK" dirty="0">
                <a:effectLst/>
              </a:rPr>
            </a:br>
            <a:r>
              <a:rPr lang="da-DK" dirty="0">
                <a:effectLst/>
              </a:rPr>
              <a:t>Garantien dækker hele forløbet, fra du indleder projektet, mens du producerer de enkelte delleverancer, og i tiden indtil kunden har betalt for leverancerne.</a:t>
            </a:r>
            <a:r>
              <a:rPr lang="da-DK" b="1" dirty="0">
                <a:effectLst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>
                <a:effectLst/>
              </a:rPr>
              <a:t>Salg til usikre markeder</a:t>
            </a:r>
            <a:br>
              <a:rPr lang="da-DK" dirty="0">
                <a:effectLst/>
              </a:rPr>
            </a:br>
            <a:r>
              <a:rPr lang="da-DK" dirty="0">
                <a:effectLst/>
              </a:rPr>
              <a:t>Med Projektleverancegarantien fjerner du kreditrisikoen på kunden. Derfor kan du tillade dig at byde på større eksportprojekter på markeder, hvor du ellers ville afholde dig fra at gøre forretninger. </a:t>
            </a:r>
            <a:br>
              <a:rPr lang="da-DK" dirty="0">
                <a:effectLst/>
              </a:rPr>
            </a:br>
            <a:r>
              <a:rPr lang="da-DK" b="1" dirty="0">
                <a:effectLst/>
              </a:rPr>
              <a:t>Den danske stat i ryggen</a:t>
            </a:r>
            <a:br>
              <a:rPr lang="da-DK" dirty="0">
                <a:effectLst/>
              </a:rPr>
            </a:br>
            <a:r>
              <a:rPr lang="da-DK" dirty="0">
                <a:effectLst/>
              </a:rPr>
              <a:t>Skulle en tabssituation opstå, er det den danske stat, der står bag kravet mod den udenlandske kunde. Det gør en forskel, når udeståender skal inddrives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>
              <a:effectLst/>
            </a:endParaRPr>
          </a:p>
          <a:p>
            <a:endParaRPr lang="da-DK" b="1" dirty="0">
              <a:effectLst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D2433-9FE9-4AE9-A810-09B442389FD5}" type="slidenum">
              <a:rPr lang="da-DK" smtClean="0"/>
              <a:pPr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59059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D2433-9FE9-4AE9-A810-09B442389FD5}" type="slidenum">
              <a:rPr lang="da-DK" smtClean="0"/>
              <a:pPr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0437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 til, hvis I skal have hjælp med at finde den rigtige garanti eller kaution.</a:t>
            </a:r>
          </a:p>
          <a:p>
            <a:r>
              <a:rPr lang="da-DK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 det vigtige er egentlig ikke, om I ved at det skal være det ene eller det andet. Det vigtige er, at I ved nogenlunde, hvilke områder vi kan hjælpe inden for. Og dermed kan rådgive ud fra det. Så finder vi ud af detaljerne bagefter. 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D2433-9FE9-4AE9-A810-09B442389FD5}" type="slidenum">
              <a:rPr lang="da-DK" smtClean="0"/>
              <a:pPr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554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D2433-9FE9-4AE9-A810-09B442389FD5}" type="slidenum">
              <a:rPr lang="da-DK" smtClean="0"/>
              <a:pPr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56151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D2433-9FE9-4AE9-A810-09B442389FD5}" type="slidenum">
              <a:rPr lang="da-DK" smtClean="0"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39114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D2433-9FE9-4AE9-A810-09B442389FD5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1462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EKSPORTKAUTION</a:t>
            </a:r>
            <a:r>
              <a:rPr lang="da-DK" b="1" baseline="0" dirty="0"/>
              <a:t> – SÅDAN FUNGERER DET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r>
              <a:rPr lang="da-DK" dirty="0"/>
              <a:t>Kunden</a:t>
            </a:r>
            <a:r>
              <a:rPr lang="da-DK" baseline="0" dirty="0"/>
              <a:t> – som kan være en eksportør eller en underleverandør til en eksportør dvs. har indirekte eksport har behov for øgede driftskredit faciliteter i banken</a:t>
            </a:r>
          </a:p>
          <a:p>
            <a:r>
              <a:rPr lang="da-DK" baseline="0" dirty="0"/>
              <a:t>I vurderer ham kreditværdig dvs. tilfredsstillende gældsserviceringsevne, men mangler lige den sidste sikkerhed.</a:t>
            </a:r>
          </a:p>
          <a:p>
            <a:endParaRPr lang="da-DK" baseline="0" dirty="0"/>
          </a:p>
          <a:p>
            <a:pPr lvl="0"/>
            <a:r>
              <a:rPr lang="da-DK" sz="1200" kern="1200" baseline="0" dirty="0">
                <a:solidFill>
                  <a:schemeClr val="tx1"/>
                </a:solidFill>
                <a:effectLst/>
              </a:rPr>
              <a:t>Kautionen på en generel kredit kan maksimalt udgøre 50 pct. af realiseret eksportomsætning - UNDTAGELSE</a:t>
            </a:r>
          </a:p>
          <a:p>
            <a:pPr lvl="0"/>
            <a:r>
              <a:rPr lang="da-DK" sz="1200" kern="1200" baseline="0" dirty="0">
                <a:solidFill>
                  <a:schemeClr val="tx1"/>
                </a:solidFill>
                <a:effectLst/>
              </a:rPr>
              <a:t>Kautionen kan maksimalt udgøre 50 pct. af bankengagement.</a:t>
            </a:r>
          </a:p>
          <a:p>
            <a:pPr lvl="0"/>
            <a:r>
              <a:rPr lang="da-DK" sz="1200" kern="1200" baseline="0" dirty="0">
                <a:solidFill>
                  <a:schemeClr val="tx1"/>
                </a:solidFill>
                <a:effectLst/>
              </a:rPr>
              <a:t>Ved konkrete ordre er procentgrænserne op til 80 </a:t>
            </a:r>
            <a:r>
              <a:rPr lang="da-DK" sz="1200" kern="1200" baseline="0" dirty="0" err="1">
                <a:solidFill>
                  <a:schemeClr val="tx1"/>
                </a:solidFill>
                <a:effectLst/>
              </a:rPr>
              <a:t>pct</a:t>
            </a:r>
            <a:endParaRPr lang="da-DK" sz="1200" kern="1200" baseline="0" dirty="0">
              <a:solidFill>
                <a:schemeClr val="tx1"/>
              </a:solidFill>
              <a:effectLst/>
            </a:endParaRPr>
          </a:p>
          <a:p>
            <a:endParaRPr lang="da-DK" baseline="0" dirty="0"/>
          </a:p>
          <a:p>
            <a:endParaRPr lang="da-DK" baseline="0" dirty="0"/>
          </a:p>
          <a:p>
            <a:r>
              <a:rPr lang="da-DK" baseline="0" dirty="0"/>
              <a:t>I dag taler vi om kaution for driftsfaciliteter men vi kan også kautionere for lån og leasing som behandles på dag 3.</a:t>
            </a:r>
          </a:p>
          <a:p>
            <a:endParaRPr lang="da-DK" baseline="0" dirty="0"/>
          </a:p>
          <a:p>
            <a:r>
              <a:rPr lang="da-DK" baseline="0" dirty="0"/>
              <a:t>Den kan en Eksportkaution give. Kautionen fra EKF kan dække op til 80 % af bankens risiko. Der er selvfølgelig nogle vilkår og forudsætninger, men dem kommer vi igennem i løbet af den næste time.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D2433-9FE9-4AE9-A810-09B442389FD5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13516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dirty="0">
                <a:effectLst/>
              </a:rPr>
              <a:t>Fordelene</a:t>
            </a:r>
            <a:r>
              <a:rPr lang="da-DK" b="0" baseline="0" dirty="0">
                <a:effectLst/>
              </a:rPr>
              <a:t> for banken:</a:t>
            </a:r>
            <a:endParaRPr lang="da-DK" b="0" dirty="0">
              <a:effectLst/>
            </a:endParaRPr>
          </a:p>
          <a:p>
            <a:endParaRPr lang="da-DK" dirty="0"/>
          </a:p>
          <a:p>
            <a:pPr marL="171450" indent="-171450">
              <a:buFontTx/>
              <a:buChar char="-"/>
            </a:pPr>
            <a:r>
              <a:rPr lang="da-DK" dirty="0"/>
              <a:t>Lavere</a:t>
            </a:r>
            <a:r>
              <a:rPr lang="da-DK" baseline="0" dirty="0"/>
              <a:t> risiko</a:t>
            </a:r>
          </a:p>
          <a:p>
            <a:pPr marL="628650" lvl="1" indent="-171450">
              <a:buFontTx/>
              <a:buChar char="-"/>
            </a:pPr>
            <a:r>
              <a:rPr lang="da-DK" baseline="0" dirty="0"/>
              <a:t>Kan hjælpe med at tippe kunden over til et JA</a:t>
            </a:r>
          </a:p>
          <a:p>
            <a:pPr marL="628650" lvl="1" indent="-171450">
              <a:buFontTx/>
              <a:buChar char="-"/>
            </a:pPr>
            <a:r>
              <a:rPr lang="da-DK" baseline="0" dirty="0"/>
              <a:t>Mulighed for at hjælpe flere kreditsvage kunder</a:t>
            </a:r>
          </a:p>
          <a:p>
            <a:pPr marL="628650" lvl="1" indent="-171450">
              <a:buFontTx/>
              <a:buChar char="-"/>
            </a:pPr>
            <a:r>
              <a:rPr lang="da-DK" baseline="0" dirty="0"/>
              <a:t>Mulighed for at hjælpe kunder, der vækster kraftigt – og får flere og flere større og større ordrer</a:t>
            </a:r>
          </a:p>
          <a:p>
            <a:pPr marL="628650" lvl="1" indent="-171450">
              <a:buFontTx/>
              <a:buChar char="-"/>
            </a:pPr>
            <a:endParaRPr lang="da-DK" baseline="0" dirty="0"/>
          </a:p>
          <a:p>
            <a:pPr marL="171450" lvl="0" indent="-171450">
              <a:buFontTx/>
              <a:buChar char="-"/>
            </a:pPr>
            <a:r>
              <a:rPr lang="da-DK" baseline="0" dirty="0"/>
              <a:t>Stabil sikkerhed</a:t>
            </a:r>
          </a:p>
          <a:p>
            <a:pPr marL="628650" lvl="1" indent="-171450">
              <a:buFontTx/>
              <a:buChar char="-"/>
            </a:pPr>
            <a:r>
              <a:rPr lang="da-DK" baseline="0" dirty="0"/>
              <a:t>Vi trækker ikke kautionen undervejs</a:t>
            </a:r>
          </a:p>
          <a:p>
            <a:pPr marL="628650" lvl="1" indent="-171450">
              <a:buFontTx/>
              <a:buChar char="-"/>
            </a:pPr>
            <a:r>
              <a:rPr lang="da-DK" baseline="0" dirty="0"/>
              <a:t>Statsgaranti</a:t>
            </a:r>
          </a:p>
          <a:p>
            <a:pPr marL="628650" lvl="1" indent="-171450">
              <a:buFontTx/>
              <a:buChar char="-"/>
            </a:pPr>
            <a:endParaRPr lang="da-DK" baseline="0" dirty="0"/>
          </a:p>
          <a:p>
            <a:pPr marL="171450" lvl="0" indent="-171450">
              <a:buFontTx/>
              <a:buChar char="-"/>
            </a:pPr>
            <a:r>
              <a:rPr lang="da-DK" baseline="0" dirty="0"/>
              <a:t>Reduktion af kapitalomkostningerne</a:t>
            </a:r>
          </a:p>
          <a:p>
            <a:pPr marL="628650" lvl="1" indent="-171450">
              <a:buFontTx/>
              <a:buChar char="-"/>
            </a:pPr>
            <a:r>
              <a:rPr lang="da-DK" baseline="0" dirty="0"/>
              <a:t>Statsgarantien vægter 100 procent ned på engagementet</a:t>
            </a:r>
          </a:p>
          <a:p>
            <a:endParaRPr lang="da-DK" baseline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D2433-9FE9-4AE9-A810-09B442389FD5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59059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D2433-9FE9-4AE9-A810-09B442389FD5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53305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</a:rPr>
              <a:t>KAUTION FOR ANLÆGSLÅN – SÅDAN FUNGERER DET</a:t>
            </a:r>
          </a:p>
          <a:p>
            <a:endParaRPr lang="da-DK" sz="1200" kern="1200" dirty="0">
              <a:solidFill>
                <a:schemeClr val="tx1"/>
              </a:solidFill>
              <a:effectLst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</a:rPr>
              <a:t>Lad mig illustrere det for jer.</a:t>
            </a:r>
          </a:p>
          <a:p>
            <a:endParaRPr lang="da-DK" sz="1200" kern="1200" dirty="0">
              <a:solidFill>
                <a:schemeClr val="tx1"/>
              </a:solidFill>
              <a:effectLst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</a:rPr>
              <a:t>(virksomhed) oplever vækst og har brug for at udvide produktionen. Du kontakter din bank for at låne penge til nye maskiner og produktionsanlæg.</a:t>
            </a:r>
          </a:p>
          <a:p>
            <a:endParaRPr lang="da-DK" sz="1200" kern="1200" dirty="0">
              <a:solidFill>
                <a:schemeClr val="tx1"/>
              </a:solidFill>
              <a:effectLst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</a:rPr>
              <a:t>KLIK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</a:rPr>
              <a:t>Banken vil gerne låne dig penge, men ønsker ikke at bære hele risikoen alene. I bliver enige om at ansøge EKF om en kaution for anlægslån, så vi overtager op til 80 % af risikoen.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</a:rPr>
              <a:t>Banken sender en ansøgning til os. Hvis betingelserne er opfyldt, kautionerer vi.</a:t>
            </a:r>
          </a:p>
          <a:p>
            <a:endParaRPr lang="da-DK" sz="1200" kern="1200" dirty="0">
              <a:solidFill>
                <a:schemeClr val="tx1"/>
              </a:solidFill>
              <a:effectLst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</a:rPr>
              <a:t>KLIK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</a:rPr>
              <a:t>Dermed overtager vi risikoen og</a:t>
            </a:r>
            <a:r>
              <a:rPr lang="da-DK" sz="1200" kern="1200" baseline="0" dirty="0">
                <a:solidFill>
                  <a:schemeClr val="tx1"/>
                </a:solidFill>
                <a:effectLst/>
              </a:rPr>
              <a:t> du </a:t>
            </a:r>
            <a:r>
              <a:rPr lang="da-DK" sz="1200" kern="1200" dirty="0">
                <a:solidFill>
                  <a:schemeClr val="tx1"/>
                </a:solidFill>
                <a:effectLst/>
              </a:rPr>
              <a:t>fåret anlægslån og kan gå videre med dine investeringer.</a:t>
            </a:r>
          </a:p>
          <a:p>
            <a:pPr>
              <a:defRPr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D2433-9FE9-4AE9-A810-09B442389FD5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00543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 en kaution fra EKF bliver bankens risiko minimeret, når den giver lån til virksomheder, der skal investere i nye produktionsfaciliteter i Danmark eller i udenlandske datterselskaber.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dirty="0">
                <a:effectLst/>
              </a:rPr>
              <a:t>Fordelene</a:t>
            </a:r>
            <a:r>
              <a:rPr lang="da-DK" b="0" baseline="0" dirty="0">
                <a:effectLst/>
              </a:rPr>
              <a:t> for banken:</a:t>
            </a:r>
            <a:endParaRPr lang="da-DK" b="0" dirty="0">
              <a:effectLst/>
            </a:endParaRPr>
          </a:p>
          <a:p>
            <a:pPr marL="171450" indent="-171450">
              <a:buFontTx/>
              <a:buChar char="-"/>
            </a:pPr>
            <a:r>
              <a:rPr lang="da-DK" dirty="0"/>
              <a:t>Op til 80 procent dækning</a:t>
            </a:r>
          </a:p>
          <a:p>
            <a:pPr marL="628650" lvl="1" indent="-171450">
              <a:buFontTx/>
              <a:buChar char="-"/>
            </a:pPr>
            <a:r>
              <a:rPr lang="da-DK" dirty="0"/>
              <a:t>Mulighed</a:t>
            </a:r>
            <a:r>
              <a:rPr lang="da-DK" baseline="0" dirty="0"/>
              <a:t> for at fravige tabsbegrænsning ved pant i aktivet</a:t>
            </a:r>
            <a:endParaRPr lang="da-DK" dirty="0"/>
          </a:p>
          <a:p>
            <a:pPr marL="171450" indent="-171450">
              <a:buFontTx/>
              <a:buChar char="-"/>
            </a:pPr>
            <a:endParaRPr lang="da-DK" dirty="0"/>
          </a:p>
          <a:p>
            <a:pPr marL="171450" indent="-171450">
              <a:buFontTx/>
              <a:buChar char="-"/>
            </a:pPr>
            <a:r>
              <a:rPr lang="da-DK" dirty="0"/>
              <a:t>Lavere</a:t>
            </a:r>
            <a:r>
              <a:rPr lang="da-DK" baseline="0" dirty="0"/>
              <a:t> risiko</a:t>
            </a:r>
          </a:p>
          <a:p>
            <a:pPr marL="628650" lvl="1" indent="-171450">
              <a:buFontTx/>
              <a:buChar char="-"/>
            </a:pPr>
            <a:r>
              <a:rPr lang="da-DK" baseline="0" dirty="0"/>
              <a:t>Kan hjælpe med at tippe kunden over til et JA</a:t>
            </a:r>
          </a:p>
          <a:p>
            <a:pPr marL="628650" lvl="1" indent="-171450">
              <a:buFontTx/>
              <a:buChar char="-"/>
            </a:pPr>
            <a:r>
              <a:rPr lang="da-DK" baseline="0" dirty="0"/>
              <a:t>Mulighed for at hjælpe flere kreditsvage kunder</a:t>
            </a:r>
          </a:p>
          <a:p>
            <a:pPr marL="628650" lvl="1" indent="-171450">
              <a:buFontTx/>
              <a:buChar char="-"/>
            </a:pPr>
            <a:r>
              <a:rPr lang="da-DK" baseline="0" dirty="0"/>
              <a:t>Mulighed for at hjælpe kunder, der vækster kraftigt – og har brug for at investere i nyt produktionsanlæg eller i udenlandske datterselskaber</a:t>
            </a:r>
          </a:p>
          <a:p>
            <a:pPr marL="457200" lvl="1" indent="0">
              <a:buFontTx/>
              <a:buNone/>
            </a:pPr>
            <a:endParaRPr lang="da-DK" baseline="0" dirty="0"/>
          </a:p>
          <a:p>
            <a:pPr marL="171450" lvl="0" indent="-171450">
              <a:buFontTx/>
              <a:buChar char="-"/>
            </a:pPr>
            <a:r>
              <a:rPr lang="da-DK" baseline="0" dirty="0"/>
              <a:t>Stabil sikkerhed</a:t>
            </a:r>
          </a:p>
          <a:p>
            <a:pPr marL="628650" lvl="1" indent="-171450">
              <a:buFontTx/>
              <a:buChar char="-"/>
            </a:pPr>
            <a:r>
              <a:rPr lang="da-DK" baseline="0" dirty="0"/>
              <a:t>Vi trækker ikke kautionen undervejs</a:t>
            </a:r>
          </a:p>
          <a:p>
            <a:pPr marL="628650" lvl="1" indent="-171450">
              <a:buFontTx/>
              <a:buChar char="-"/>
            </a:pPr>
            <a:r>
              <a:rPr lang="da-DK" baseline="0" dirty="0"/>
              <a:t>Statsgaranti</a:t>
            </a:r>
          </a:p>
          <a:p>
            <a:pPr marL="457200" lvl="1" indent="0">
              <a:buFontTx/>
              <a:buNone/>
            </a:pPr>
            <a:endParaRPr lang="da-DK" baseline="0" dirty="0"/>
          </a:p>
          <a:p>
            <a:pPr marL="171450" lvl="0" indent="-171450">
              <a:buFontTx/>
              <a:buChar char="-"/>
            </a:pPr>
            <a:r>
              <a:rPr lang="da-DK" baseline="0" dirty="0"/>
              <a:t>Reduktion af kapitalomkostningerne</a:t>
            </a:r>
          </a:p>
          <a:p>
            <a:pPr marL="628650" lvl="1" indent="-171450">
              <a:buFontTx/>
              <a:buChar char="-"/>
            </a:pPr>
            <a:r>
              <a:rPr lang="da-DK" baseline="0" dirty="0"/>
              <a:t>Statsgarantien vægter 100 procent ned på engagementet</a:t>
            </a:r>
          </a:p>
          <a:p>
            <a:endParaRPr lang="da-DK" baseline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D2433-9FE9-4AE9-A810-09B442389FD5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59059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D2433-9FE9-4AE9-A810-09B442389FD5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9400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a-DK" sz="1200" b="1" dirty="0">
                <a:ea typeface="Verdana" pitchFamily="34" charset="0"/>
                <a:cs typeface="Verdana" pitchFamily="34" charset="0"/>
              </a:rPr>
              <a:t>SMV-GARANTI – SÅDAN FUNGERER DET</a:t>
            </a:r>
            <a:endParaRPr lang="da-DK" dirty="0"/>
          </a:p>
          <a:p>
            <a:pPr>
              <a:defRPr/>
            </a:pPr>
            <a:r>
              <a:rPr lang="da-DK" dirty="0"/>
              <a:t>Din virksomhed står over for en ny eksportordre. Jeres kunde har imidlertid ikke likviditet til at betale for leverancen,</a:t>
            </a:r>
            <a:r>
              <a:rPr lang="da-DK" baseline="0" dirty="0"/>
              <a:t> </a:t>
            </a:r>
            <a:r>
              <a:rPr lang="da-DK" dirty="0"/>
              <a:t>og derfor tilbyder I at hjælpe kunden med at skaffe finansiering til ordren. Det er et stærkt salgsargument.</a:t>
            </a:r>
          </a:p>
          <a:p>
            <a:pPr>
              <a:defRPr/>
            </a:pPr>
            <a:endParaRPr lang="da-DK" dirty="0"/>
          </a:p>
          <a:p>
            <a:pPr>
              <a:defRPr/>
            </a:pPr>
            <a:r>
              <a:rPr lang="da-DK" dirty="0"/>
              <a:t>KLIK</a:t>
            </a:r>
          </a:p>
          <a:p>
            <a:pPr>
              <a:defRPr/>
            </a:pPr>
            <a:r>
              <a:rPr lang="da-DK" dirty="0"/>
              <a:t>I går til jeres bank for at få den til at tilbyde jeres udenlandske køber kredit i mindst 181 dage. Banken ønsker sikkerhed for betalingerne, før den vil bevilge kreditten. Her kommer SMV-garantien fra EKF ind i billedet.</a:t>
            </a:r>
          </a:p>
          <a:p>
            <a:pPr>
              <a:defRPr/>
            </a:pPr>
            <a:endParaRPr lang="da-DK" dirty="0"/>
          </a:p>
          <a:p>
            <a:pPr>
              <a:defRPr/>
            </a:pPr>
            <a:r>
              <a:rPr lang="da-DK" dirty="0"/>
              <a:t>KLIK</a:t>
            </a:r>
          </a:p>
          <a:p>
            <a:pPr>
              <a:defRPr/>
            </a:pPr>
            <a:r>
              <a:rPr lang="da-DK" dirty="0"/>
              <a:t>EKF bevilger SMV-garantien, og overtager dermed bankens risiko. Derefter kan banken etablere kreditten til kunden og udbetale pengene til jer,</a:t>
            </a:r>
            <a:r>
              <a:rPr lang="da-DK" baseline="0" dirty="0"/>
              <a:t> så snart I leverer ordren.</a:t>
            </a:r>
            <a:endParaRPr lang="da-DK" dirty="0"/>
          </a:p>
          <a:p>
            <a:pPr>
              <a:defRPr/>
            </a:pPr>
            <a:endParaRPr lang="da-DK" dirty="0"/>
          </a:p>
          <a:p>
            <a:pPr>
              <a:defRPr/>
            </a:pPr>
            <a:r>
              <a:rPr lang="da-DK" dirty="0"/>
              <a:t>Jeres bank kan ansøge online hos EKF, så sagsbehandlingen sker hurtigt, og I kan komme videre med eksportkontrakten. Den udenlandske køber skal være kreditværdig for at få SMV-garanti. Det vurderer EKF ud fra en kreditrapport og køberens regnskaber.​</a:t>
            </a:r>
          </a:p>
          <a:p>
            <a:pPr>
              <a:defRPr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F59F7-A88D-4713-B755-08037304FD97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007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4.wmf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5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27.emf"/><Relationship Id="rId4" Type="http://schemas.openxmlformats.org/officeDocument/2006/relationships/image" Target="../media/image4.wmf"/><Relationship Id="rId9" Type="http://schemas.openxmlformats.org/officeDocument/2006/relationships/image" Target="../media/image2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7.e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 Presentation title and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3600" y="0"/>
            <a:ext cx="9147600" cy="6861600"/>
          </a:xfrm>
          <a:prstGeom prst="rect">
            <a:avLst/>
          </a:prstGeom>
          <a:solidFill>
            <a:schemeClr val="accent1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da-DK" sz="1200" b="1" dirty="0"/>
          </a:p>
        </p:txBody>
      </p:sp>
      <p:pic>
        <p:nvPicPr>
          <p:cNvPr id="34" name="SD_ART_CoverPictur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0"/>
            <a:ext cx="9154065" cy="6865200"/>
          </a:xfrm>
          <a:prstGeom prst="rect">
            <a:avLst/>
          </a:prstGeom>
        </p:spPr>
      </p:pic>
      <p:pic>
        <p:nvPicPr>
          <p:cNvPr id="3" name="SD_ART_CoverPicture_bmkArt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" r="5509"/>
          <a:stretch>
            <a:fillRect/>
          </a:stretch>
        </p:blipFill>
        <p:spPr>
          <a:xfrm>
            <a:off x="-1" y="-3600"/>
            <a:ext cx="9154067" cy="6865200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ctrTitle"/>
          </p:nvPr>
        </p:nvSpPr>
        <p:spPr>
          <a:xfrm>
            <a:off x="493199" y="2257424"/>
            <a:ext cx="4769749" cy="3142575"/>
          </a:xfrm>
        </p:spPr>
        <p:txBody>
          <a:bodyPr/>
          <a:lstStyle>
            <a:lvl1pPr>
              <a:lnSpc>
                <a:spcPts val="6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400" y="2412000"/>
            <a:ext cx="2014460" cy="4155272"/>
          </a:xfrm>
          <a:prstGeom prst="rect">
            <a:avLst/>
          </a:prstGeom>
        </p:spPr>
      </p:pic>
      <p:sp>
        <p:nvSpPr>
          <p:cNvPr id="25" name="SD_FLD_Name"/>
          <p:cNvSpPr/>
          <p:nvPr userDrawn="1"/>
        </p:nvSpPr>
        <p:spPr>
          <a:xfrm>
            <a:off x="539750" y="6107740"/>
            <a:ext cx="4726800" cy="381600"/>
          </a:xfrm>
          <a:prstGeom prst="rect">
            <a:avLst/>
          </a:prstGeom>
          <a:noFill/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l"/>
            <a:endParaRPr lang="da-DK" sz="1300" dirty="0">
              <a:solidFill>
                <a:schemeClr val="bg1"/>
              </a:solidFill>
              <a:latin typeface="EKF Medium" pitchFamily="2" charset="0"/>
            </a:endParaRPr>
          </a:p>
        </p:txBody>
      </p:sp>
      <p:sp>
        <p:nvSpPr>
          <p:cNvPr id="26" name="SD_FLD_DateField"/>
          <p:cNvSpPr/>
          <p:nvPr userDrawn="1"/>
        </p:nvSpPr>
        <p:spPr>
          <a:xfrm>
            <a:off x="538763" y="5766903"/>
            <a:ext cx="4726800" cy="262800"/>
          </a:xfrm>
          <a:prstGeom prst="rect">
            <a:avLst/>
          </a:prstGeom>
          <a:noFill/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1300" dirty="0">
              <a:solidFill>
                <a:schemeClr val="bg1"/>
              </a:solidFill>
              <a:latin typeface="EKF Medium" pitchFamily="2" charset="0"/>
            </a:endParaRPr>
          </a:p>
        </p:txBody>
      </p:sp>
      <p:sp>
        <p:nvSpPr>
          <p:cNvPr id="29" name="SD_FLD_SubTitle"/>
          <p:cNvSpPr/>
          <p:nvPr userDrawn="1"/>
        </p:nvSpPr>
        <p:spPr>
          <a:xfrm>
            <a:off x="540000" y="5472223"/>
            <a:ext cx="4726800" cy="291600"/>
          </a:xfrm>
          <a:prstGeom prst="rect">
            <a:avLst/>
          </a:prstGeom>
          <a:noFill/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300" dirty="0">
                <a:solidFill>
                  <a:schemeClr val="bg1"/>
                </a:solidFill>
                <a:latin typeface="EKF Medium" pitchFamily="2" charset="0"/>
              </a:rPr>
              <a:t>En introduktion til EKF's produkter</a:t>
            </a:r>
          </a:p>
        </p:txBody>
      </p:sp>
      <p:sp>
        <p:nvSpPr>
          <p:cNvPr id="32" name="SD_ART_LogoLarge"/>
          <p:cNvSpPr/>
          <p:nvPr userDrawn="1"/>
        </p:nvSpPr>
        <p:spPr>
          <a:xfrm>
            <a:off x="540000" y="244800"/>
            <a:ext cx="990000" cy="309600"/>
          </a:xfrm>
          <a:prstGeom prst="rect">
            <a:avLst/>
          </a:prstGeom>
          <a:noFill/>
          <a:ln w="101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00" dirty="0">
              <a:latin typeface="EKF Medium" pitchFamily="2" charset="0"/>
            </a:endParaRPr>
          </a:p>
        </p:txBody>
      </p:sp>
      <p:pic>
        <p:nvPicPr>
          <p:cNvPr id="6" name="SD_ART_LogoLarge_bmkArt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44800"/>
            <a:ext cx="989034" cy="309600"/>
          </a:xfrm>
          <a:prstGeom prst="rect">
            <a:avLst/>
          </a:prstGeom>
        </p:spPr>
      </p:pic>
      <p:pic>
        <p:nvPicPr>
          <p:cNvPr id="43" name="Picture 2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2000" y="0"/>
            <a:ext cx="2159376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 userDrawn="1"/>
        </p:nvGrpSpPr>
        <p:grpSpPr>
          <a:xfrm>
            <a:off x="9226996" y="2024063"/>
            <a:ext cx="1862484" cy="3637470"/>
            <a:chOff x="9226996" y="2024063"/>
            <a:chExt cx="1862484" cy="3637470"/>
          </a:xfrm>
        </p:grpSpPr>
        <p:grpSp>
          <p:nvGrpSpPr>
            <p:cNvPr id="35" name="Group 34"/>
            <p:cNvGrpSpPr/>
            <p:nvPr userDrawn="1"/>
          </p:nvGrpSpPr>
          <p:grpSpPr>
            <a:xfrm>
              <a:off x="9226996" y="4833156"/>
              <a:ext cx="1579372" cy="828377"/>
              <a:chOff x="9226996" y="5150206"/>
              <a:chExt cx="1579372" cy="828377"/>
            </a:xfrm>
          </p:grpSpPr>
          <p:pic>
            <p:nvPicPr>
              <p:cNvPr id="38" name="Picture 2"/>
              <p:cNvPicPr>
                <a:picLocks noChangeAspect="1" noChangeArrowheads="1"/>
              </p:cNvPicPr>
              <p:nvPr userDrawn="1"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9226996" y="5321221"/>
                <a:ext cx="978158" cy="5078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9" name="Picture 2"/>
              <p:cNvPicPr>
                <a:picLocks noChangeAspect="1" noChangeArrowheads="1"/>
              </p:cNvPicPr>
              <p:nvPr userDrawn="1"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46336"/>
              <a:stretch/>
            </p:blipFill>
            <p:spPr bwMode="auto">
              <a:xfrm>
                <a:off x="9226996" y="5831629"/>
                <a:ext cx="1579372" cy="1469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0" name="Picture 3"/>
              <p:cNvPicPr>
                <a:picLocks noChangeAspect="1" noChangeArrowheads="1"/>
              </p:cNvPicPr>
              <p:nvPr userDrawn="1"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" r="-3" b="72749"/>
              <a:stretch/>
            </p:blipFill>
            <p:spPr bwMode="auto">
              <a:xfrm>
                <a:off x="9226996" y="5150206"/>
                <a:ext cx="978158" cy="1856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" name="Picture 4"/>
              <p:cNvPicPr>
                <a:picLocks noChangeAspect="1" noChangeArrowheads="1"/>
              </p:cNvPicPr>
              <p:nvPr userDrawn="1"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226996" y="5704260"/>
                <a:ext cx="978158" cy="1273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2" name="Oval 41"/>
              <p:cNvSpPr/>
              <p:nvPr userDrawn="1"/>
            </p:nvSpPr>
            <p:spPr>
              <a:xfrm>
                <a:off x="9688757" y="5335901"/>
                <a:ext cx="550915" cy="396183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rIns="46800" rtlCol="0" anchor="ctr"/>
              <a:lstStyle/>
              <a:p>
                <a:pPr algn="ctr"/>
                <a:endParaRPr lang="da-DK" sz="1200" b="1" dirty="0"/>
              </a:p>
            </p:txBody>
          </p:sp>
        </p:grpSp>
        <p:sp>
          <p:nvSpPr>
            <p:cNvPr id="44" name="TextBox 5"/>
            <p:cNvSpPr txBox="1">
              <a:spLocks noChangeArrowheads="1"/>
            </p:cNvSpPr>
            <p:nvPr userDrawn="1"/>
          </p:nvSpPr>
          <p:spPr bwMode="auto">
            <a:xfrm>
              <a:off x="9250609" y="2024063"/>
              <a:ext cx="1838871" cy="2769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Forsideslide</a:t>
              </a:r>
              <a:r>
                <a:rPr lang="da-DK" sz="1000" b="1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farvet </a:t>
              </a:r>
              <a:br>
                <a:rPr lang="da-DK" sz="1000" b="1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1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eller med billede</a:t>
              </a:r>
              <a:endPara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l" eaLnBrk="1" hangingPunct="1"/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billede: </a:t>
              </a:r>
              <a:b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Vælg EKF-fanen</a:t>
              </a:r>
            </a:p>
            <a:p>
              <a:pPr algn="l" eaLnBrk="1" hangingPunct="1"/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Forside-billede</a:t>
              </a:r>
            </a:p>
            <a:p>
              <a:pPr algn="l" eaLnBrk="1" hangingPunct="1"/>
              <a:endPara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l" eaLnBrk="1" hangingPunct="1"/>
              <a:endPara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l" eaLnBrk="1" hangingPunct="1"/>
              <a:endPara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l" eaLnBrk="1" hangingPunct="1"/>
              <a:endPara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l" eaLnBrk="1" hangingPunct="1"/>
              <a:endPara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l" eaLnBrk="1" hangingPunct="1"/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Vælg billede</a:t>
              </a:r>
            </a:p>
            <a:p>
              <a:pPr algn="l" eaLnBrk="1" hangingPunct="1"/>
              <a:endPara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l" eaLnBrk="1" hangingPunct="1"/>
              <a:endPara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l" eaLnBrk="1" hangingPunct="1">
                <a:tabLst>
                  <a:tab pos="134938" algn="l"/>
                </a:tabLst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Vælg Printer version</a:t>
              </a:r>
            </a:p>
            <a:p>
              <a:pPr marL="0" indent="0" algn="l" eaLnBrk="1" hangingPunct="1">
                <a:buFontTx/>
                <a:buNone/>
                <a:tabLst>
                  <a:tab pos="134938" algn="l"/>
                </a:tabLst>
              </a:pPr>
              <a:r>
                <a:rPr lang="da-DK" sz="1000" b="1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	</a:t>
              </a:r>
              <a:r>
                <a:rPr 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Vælg </a:t>
              </a:r>
              <a:r>
                <a:rPr lang="da-DK" sz="1000" b="1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Design</a:t>
              </a:r>
              <a:r>
                <a:rPr 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-fanen</a:t>
              </a:r>
            </a:p>
            <a:p>
              <a:pPr marL="0" indent="0" algn="l" eaLnBrk="1" hangingPunct="1">
                <a:buFontTx/>
                <a:buNone/>
                <a:tabLst>
                  <a:tab pos="134938" algn="l"/>
                </a:tabLst>
              </a:pPr>
              <a:r>
                <a:rPr lang="da-DK" sz="1000" b="1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	</a:t>
              </a:r>
              <a:r>
                <a:rPr 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Under </a:t>
              </a:r>
              <a:r>
                <a:rPr lang="da-DK" sz="1000" b="1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Tema</a:t>
              </a:r>
              <a:r>
                <a:rPr 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højre klik på 	</a:t>
              </a:r>
              <a:r>
                <a:rPr lang="da-DK" sz="1000" b="1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Eksport Kredit Fonden print</a:t>
              </a:r>
            </a:p>
            <a:p>
              <a:pPr marL="0" indent="0" algn="l" eaLnBrk="1" hangingPunct="1">
                <a:buFontTx/>
                <a:buNone/>
                <a:tabLst>
                  <a:tab pos="134938" algn="l"/>
                </a:tabLst>
              </a:pPr>
              <a:r>
                <a:rPr lang="da-DK" sz="1000" b="1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Vælg </a:t>
              </a:r>
              <a:r>
                <a:rPr lang="da-DK" sz="1000" b="1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Anvend på alle dias</a:t>
              </a:r>
              <a:endPara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45" name="Group 44"/>
            <p:cNvGrpSpPr/>
            <p:nvPr userDrawn="1"/>
          </p:nvGrpSpPr>
          <p:grpSpPr>
            <a:xfrm>
              <a:off x="9252597" y="2827501"/>
              <a:ext cx="356552" cy="648055"/>
              <a:chOff x="9252597" y="2928169"/>
              <a:chExt cx="356552" cy="648055"/>
            </a:xfrm>
          </p:grpSpPr>
          <p:pic>
            <p:nvPicPr>
              <p:cNvPr id="46" name="Picture 2"/>
              <p:cNvPicPr>
                <a:picLocks noChangeAspect="1" noChangeArrowheads="1"/>
              </p:cNvPicPr>
              <p:nvPr userDrawn="1"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52597" y="3056252"/>
                <a:ext cx="356552" cy="519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3"/>
              <p:cNvPicPr>
                <a:picLocks noChangeAspect="1" noChangeArrowheads="1"/>
              </p:cNvPicPr>
              <p:nvPr userDrawn="1"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52597" y="2928169"/>
                <a:ext cx="304571" cy="148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74955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724525" y="5179096"/>
            <a:ext cx="3168649" cy="14280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799692" y="627368"/>
            <a:ext cx="7093482" cy="1143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724525" y="1881187"/>
            <a:ext cx="3168649" cy="3243907"/>
          </a:xfrm>
          <a:solidFill>
            <a:srgbClr val="DDDDDD"/>
          </a:solidFill>
        </p:spPr>
        <p:txBody>
          <a:bodyPr lIns="144000" tIns="144000" rIns="144000" bIns="72000"/>
          <a:lstStyle>
            <a:lvl1pPr marL="0" indent="0">
              <a:spcBef>
                <a:spcPts val="600"/>
              </a:spcBef>
              <a:buFontTx/>
              <a:buNone/>
              <a:defRPr sz="1500">
                <a:solidFill>
                  <a:schemeClr val="accent1"/>
                </a:solidFill>
                <a:latin typeface="EKF Medium" pitchFamily="2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500">
                <a:latin typeface="EKF Medium" pitchFamily="2" charset="0"/>
              </a:defRPr>
            </a:lvl2pPr>
            <a:lvl3pPr marL="122400" indent="-122400">
              <a:spcBef>
                <a:spcPts val="600"/>
              </a:spcBef>
              <a:buClr>
                <a:schemeClr val="accent1"/>
              </a:buClr>
              <a:buSzPct val="135000"/>
              <a:buFont typeface="EKF Light" panose="02000503030000020004" pitchFamily="2" charset="0"/>
              <a:buChar char="›"/>
              <a:defRPr sz="1500">
                <a:latin typeface="EKF Medium" pitchFamily="2" charset="0"/>
              </a:defRPr>
            </a:lvl3pPr>
            <a:lvl4pPr marL="244800" indent="-122400">
              <a:spcBef>
                <a:spcPts val="600"/>
              </a:spcBef>
              <a:defRPr sz="1500">
                <a:latin typeface="EKF Medium" pitchFamily="2" charset="0"/>
              </a:defRPr>
            </a:lvl4pPr>
            <a:lvl5pPr marL="367200" indent="-122400">
              <a:spcBef>
                <a:spcPts val="600"/>
              </a:spcBef>
              <a:defRPr sz="1500">
                <a:latin typeface="EKF Medium" pitchFamily="2" charset="0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5886692" y="5300662"/>
            <a:ext cx="2844315" cy="1152525"/>
          </a:xfrm>
        </p:spPr>
        <p:txBody>
          <a:bodyPr/>
          <a:lstStyle>
            <a:lvl1pPr marL="0" indent="0">
              <a:buFontTx/>
              <a:buNone/>
              <a:defRPr sz="1500">
                <a:latin typeface="EKF Medium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da-DK" noProof="1"/>
              <a:t>Vælg pladsholderen og indsæt logo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252413" y="1881188"/>
            <a:ext cx="5415867" cy="47259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da-DK" noProof="1"/>
              <a:t>Vælg billedepladsholderen og indsæt billede</a:t>
            </a:r>
          </a:p>
          <a:p>
            <a:endParaRPr lang="da-DK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540826" y="1187388"/>
            <a:ext cx="1146148" cy="581698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4200" dirty="0">
                <a:solidFill>
                  <a:srgbClr val="656565"/>
                </a:solidFill>
              </a:rPr>
              <a:t>Case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2000" y="0"/>
            <a:ext cx="2159376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17"/>
          <p:cNvSpPr txBox="1">
            <a:spLocks noChangeArrowheads="1"/>
          </p:cNvSpPr>
          <p:nvPr userDrawn="1"/>
        </p:nvSpPr>
        <p:spPr bwMode="auto">
          <a:xfrm>
            <a:off x="9254242" y="1880828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Lav teksten grå</a:t>
            </a:r>
            <a:b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</a:br>
            <a: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Klik</a:t>
            </a:r>
            <a:r>
              <a:rPr 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på</a:t>
            </a:r>
            <a: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Forøg listeniveau </a:t>
            </a:r>
            <a:b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i PowerPoints topmenu</a:t>
            </a:r>
          </a:p>
          <a:p>
            <a:pPr algn="l" eaLnBrk="1" hangingPunct="1"/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algn="l" eaLnBrk="1" hangingPunct="1"/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algn="l" eaLnBrk="1" hangingPunct="1"/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Klik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2 gange for at få korrekt bullet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algn="l" eaLnBrk="1" hangingPunct="1"/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algn="l" eaLnBrk="1" hangingPunct="1"/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For at skifte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tilbage</a:t>
            </a: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, brug </a:t>
            </a: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Formindsk listeniveau</a:t>
            </a:r>
          </a:p>
        </p:txBody>
      </p:sp>
      <p:sp>
        <p:nvSpPr>
          <p:cNvPr id="25" name="Line 15"/>
          <p:cNvSpPr>
            <a:spLocks noChangeShapeType="1"/>
          </p:cNvSpPr>
          <p:nvPr userDrawn="1"/>
        </p:nvSpPr>
        <p:spPr bwMode="auto">
          <a:xfrm flipV="1">
            <a:off x="9357051" y="3648151"/>
            <a:ext cx="0" cy="215900"/>
          </a:xfrm>
          <a:prstGeom prst="lin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noProof="0" dirty="0">
              <a:latin typeface="EKF Light" pitchFamily="2" charset="0"/>
            </a:endParaRPr>
          </a:p>
        </p:txBody>
      </p:sp>
      <p:sp>
        <p:nvSpPr>
          <p:cNvPr id="26" name="Line 20"/>
          <p:cNvSpPr>
            <a:spLocks noChangeShapeType="1"/>
          </p:cNvSpPr>
          <p:nvPr userDrawn="1"/>
        </p:nvSpPr>
        <p:spPr bwMode="auto">
          <a:xfrm flipH="1">
            <a:off x="9749036" y="2480404"/>
            <a:ext cx="215900" cy="0"/>
          </a:xfrm>
          <a:prstGeom prst="lin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noProof="0" dirty="0">
              <a:latin typeface="EKF Light" pitchFamily="2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242" y="2377125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ounded Rectangle 29"/>
          <p:cNvSpPr/>
          <p:nvPr userDrawn="1"/>
        </p:nvSpPr>
        <p:spPr>
          <a:xfrm>
            <a:off x="9482842" y="2377125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53671" y="3419832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 userDrawn="1"/>
        </p:nvSpPr>
        <p:spPr>
          <a:xfrm>
            <a:off x="9472746" y="3419832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33" name="Rounded Rectangle 32"/>
          <p:cNvSpPr/>
          <p:nvPr userDrawn="1"/>
        </p:nvSpPr>
        <p:spPr>
          <a:xfrm>
            <a:off x="9258281" y="3422406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915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9750" y="2239200"/>
            <a:ext cx="8064499" cy="455687"/>
          </a:xfrm>
        </p:spPr>
        <p:txBody>
          <a:bodyPr/>
          <a:lstStyle>
            <a:lvl1pPr marL="0" indent="0">
              <a:buFontTx/>
              <a:buNone/>
              <a:defRPr i="1"/>
            </a:lvl1pPr>
          </a:lstStyle>
          <a:p>
            <a:pPr lvl="0"/>
            <a:r>
              <a:rPr lang="da-DK" noProof="0" dirty="0"/>
              <a:t>Klik for at redigere i master</a:t>
            </a:r>
          </a:p>
        </p:txBody>
      </p:sp>
      <p:sp>
        <p:nvSpPr>
          <p:cNvPr id="1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39999" y="2813525"/>
            <a:ext cx="8064249" cy="3639663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da-DK" dirty="0"/>
              <a:t>Klik på ikonet for at tilføje en tabel</a:t>
            </a:r>
          </a:p>
        </p:txBody>
      </p:sp>
      <p:sp>
        <p:nvSpPr>
          <p:cNvPr id="12" name="TextBox 17"/>
          <p:cNvSpPr txBox="1">
            <a:spLocks noChangeArrowheads="1"/>
          </p:cNvSpPr>
          <p:nvPr userDrawn="1"/>
        </p:nvSpPr>
        <p:spPr bwMode="auto">
          <a:xfrm>
            <a:off x="9254242" y="2826221"/>
            <a:ext cx="16836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a-DK" sz="1000" b="1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Tabel tekst</a:t>
            </a:r>
            <a:br>
              <a:rPr lang="da-DK" sz="1000" b="1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</a:br>
            <a:r>
              <a:rPr lang="da-DK" sz="1000" b="0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EKF Medium 13 </a:t>
            </a:r>
            <a:r>
              <a:rPr lang="da-DK" sz="1000" b="0" noProof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pkt</a:t>
            </a:r>
            <a:r>
              <a:rPr lang="da-DK" sz="1000" b="0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2000" y="0"/>
            <a:ext cx="2160125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 hidden="1"/>
          <p:cNvSpPr>
            <a:spLocks noGrp="1"/>
          </p:cNvSpPr>
          <p:nvPr>
            <p:ph type="dt" sz="half" idx="15"/>
          </p:nvPr>
        </p:nvSpPr>
        <p:spPr>
          <a:xfrm>
            <a:off x="6038800" y="214983"/>
            <a:ext cx="2133600" cy="14220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6"/>
          </p:nvPr>
        </p:nvSpPr>
        <p:spPr>
          <a:xfrm>
            <a:off x="1619672" y="216659"/>
            <a:ext cx="4419127" cy="140529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9" hidden="1"/>
          <p:cNvSpPr>
            <a:spLocks noGrp="1"/>
          </p:cNvSpPr>
          <p:nvPr>
            <p:ph type="sldNum" sz="quarter" idx="17"/>
          </p:nvPr>
        </p:nvSpPr>
        <p:spPr>
          <a:xfrm>
            <a:off x="8172400" y="99906"/>
            <a:ext cx="729444" cy="365125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SLIDE </a:t>
            </a:r>
            <a:fld id="{EAF38D91-B15F-4869-9D1A-38B03E6BE5A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1479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ullsiz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9751" y="2239200"/>
            <a:ext cx="8064250" cy="455687"/>
          </a:xfrm>
        </p:spPr>
        <p:txBody>
          <a:bodyPr/>
          <a:lstStyle>
            <a:lvl1pPr marL="0" indent="0">
              <a:buFontTx/>
              <a:buNone/>
              <a:defRPr i="1"/>
            </a:lvl1pPr>
          </a:lstStyle>
          <a:p>
            <a:pPr lvl="0"/>
            <a:r>
              <a:rPr lang="da-DK" noProof="0" dirty="0"/>
              <a:t>Klik for at redigere i master</a:t>
            </a:r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40000" y="2813525"/>
            <a:ext cx="8064000" cy="3641275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da-DK" dirty="0"/>
              <a:t>Klik på ikonet for at tilføje et diagram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6"/>
          </p:nvPr>
        </p:nvSpPr>
        <p:spPr>
          <a:xfrm>
            <a:off x="6038800" y="214983"/>
            <a:ext cx="2133600" cy="14220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7"/>
          </p:nvPr>
        </p:nvSpPr>
        <p:spPr>
          <a:xfrm>
            <a:off x="1619672" y="216659"/>
            <a:ext cx="4419127" cy="140529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11" name="Slide Number Placeholder 10" hidden="1"/>
          <p:cNvSpPr>
            <a:spLocks noGrp="1"/>
          </p:cNvSpPr>
          <p:nvPr>
            <p:ph type="sldNum" sz="quarter" idx="18"/>
          </p:nvPr>
        </p:nvSpPr>
        <p:spPr>
          <a:xfrm>
            <a:off x="8172400" y="99906"/>
            <a:ext cx="729444" cy="365125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SLIDE </a:t>
            </a:r>
            <a:fld id="{EAF38D91-B15F-4869-9D1A-38B03E6BE5A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83944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Medium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9751" y="2239200"/>
            <a:ext cx="6156000" cy="455687"/>
          </a:xfrm>
        </p:spPr>
        <p:txBody>
          <a:bodyPr/>
          <a:lstStyle>
            <a:lvl1pPr marL="0" indent="0">
              <a:buFontTx/>
              <a:buNone/>
              <a:defRPr i="1"/>
            </a:lvl1pPr>
          </a:lstStyle>
          <a:p>
            <a:pPr lvl="0"/>
            <a:r>
              <a:rPr lang="da-DK" noProof="0" dirty="0"/>
              <a:t>Klik for at redigere i master</a:t>
            </a:r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40000" y="2813525"/>
            <a:ext cx="6156000" cy="3641275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da-DK" dirty="0"/>
              <a:t>Klik på ikonet for at tilføje et diagram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6"/>
          </p:nvPr>
        </p:nvSpPr>
        <p:spPr>
          <a:xfrm>
            <a:off x="6038800" y="214983"/>
            <a:ext cx="2133600" cy="14220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7"/>
          </p:nvPr>
        </p:nvSpPr>
        <p:spPr>
          <a:xfrm>
            <a:off x="1619672" y="216659"/>
            <a:ext cx="4419127" cy="140529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11" name="Slide Number Placeholder 10" hidden="1"/>
          <p:cNvSpPr>
            <a:spLocks noGrp="1"/>
          </p:cNvSpPr>
          <p:nvPr>
            <p:ph type="sldNum" sz="quarter" idx="18"/>
          </p:nvPr>
        </p:nvSpPr>
        <p:spPr>
          <a:xfrm>
            <a:off x="8172400" y="99906"/>
            <a:ext cx="729444" cy="365125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SLIDE </a:t>
            </a:r>
            <a:fld id="{EAF38D91-B15F-4869-9D1A-38B03E6BE5A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2262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ed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600" y="-3600"/>
            <a:ext cx="9151200" cy="686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EKF Light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1016732"/>
            <a:ext cx="7272000" cy="4853860"/>
          </a:xfrm>
        </p:spPr>
        <p:txBody>
          <a:bodyPr>
            <a:noAutofit/>
          </a:bodyPr>
          <a:lstStyle>
            <a:lvl1pPr>
              <a:lnSpc>
                <a:spcPct val="81000"/>
              </a:lnSpc>
              <a:defRPr sz="93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725" y="4653136"/>
            <a:ext cx="460957" cy="934206"/>
          </a:xfrm>
          <a:prstGeom prst="rect">
            <a:avLst/>
          </a:prstGeom>
        </p:spPr>
      </p:pic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6038800" y="214983"/>
            <a:ext cx="2133600" cy="1422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1619672" y="216659"/>
            <a:ext cx="4419127" cy="1405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8172400" y="99906"/>
            <a:ext cx="72944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SLIDE </a:t>
            </a:r>
            <a:fld id="{EAF38D91-B15F-4869-9D1A-38B03E6BE5A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SD_ART_LogoMedium"/>
          <p:cNvSpPr>
            <a:spLocks/>
          </p:cNvSpPr>
          <p:nvPr userDrawn="1"/>
        </p:nvSpPr>
        <p:spPr>
          <a:xfrm>
            <a:off x="532800" y="234000"/>
            <a:ext cx="990000" cy="309600"/>
          </a:xfrm>
          <a:prstGeom prst="rect">
            <a:avLst/>
          </a:prstGeom>
          <a:noFill/>
          <a:ln w="101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00" dirty="0">
              <a:latin typeface="EKF Medium" pitchFamily="2" charset="0"/>
            </a:endParaRPr>
          </a:p>
        </p:txBody>
      </p:sp>
      <p:pic>
        <p:nvPicPr>
          <p:cNvPr id="11" name="SD_ART_LogoMedium_bmkArt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0" y="234000"/>
            <a:ext cx="989034" cy="309600"/>
          </a:xfrm>
          <a:prstGeom prst="rect">
            <a:avLst/>
          </a:prstGeom>
        </p:spPr>
      </p:pic>
      <p:sp>
        <p:nvSpPr>
          <p:cNvPr id="12" name="SD_VAR_Header"/>
          <p:cNvSpPr/>
          <p:nvPr userDrawn="1">
            <p:custDataLst>
              <p:tags r:id="rId1"/>
            </p:custDataLst>
          </p:nvPr>
        </p:nvSpPr>
        <p:spPr>
          <a:xfrm>
            <a:off x="1141413" y="220664"/>
            <a:ext cx="7751762" cy="128004"/>
          </a:xfrm>
          <a:prstGeom prst="rect">
            <a:avLst/>
          </a:prstGeom>
          <a:noFill/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a-DK" sz="900" cap="all" baseline="0">
                <a:solidFill>
                  <a:schemeClr val="bg1"/>
                </a:solidFill>
                <a:latin typeface="EKF Medium" pitchFamily="2" charset="0"/>
              </a:rPr>
              <a:t>En introduktion til EKF's produkter / SLIDE </a:t>
            </a:r>
            <a:fld id="{FCB6819F-4824-42A6-85C1-3199A63E6F49}" type="slidenum">
              <a:rPr lang="da-DK" sz="900" cap="all" baseline="0" smtClean="0">
                <a:solidFill>
                  <a:schemeClr val="bg1"/>
                </a:solidFill>
                <a:latin typeface="EKF Medium" pitchFamily="2" charset="0"/>
              </a:rPr>
              <a:t>‹nr.›</a:t>
            </a:fld>
            <a:endParaRPr lang="da-DK" sz="900" cap="all" baseline="0" dirty="0">
              <a:solidFill>
                <a:schemeClr val="bg1"/>
              </a:solidFill>
              <a:latin typeface="EKF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547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1016732"/>
            <a:ext cx="7272000" cy="4853860"/>
          </a:xfrm>
        </p:spPr>
        <p:txBody>
          <a:bodyPr>
            <a:noAutofit/>
          </a:bodyPr>
          <a:lstStyle>
            <a:lvl1pPr>
              <a:lnSpc>
                <a:spcPct val="81000"/>
              </a:lnSpc>
              <a:defRPr sz="93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7984098" y="4652588"/>
            <a:ext cx="446088" cy="935038"/>
          </a:xfrm>
          <a:custGeom>
            <a:avLst/>
            <a:gdLst>
              <a:gd name="T0" fmla="*/ 10 w 7586"/>
              <a:gd name="T1" fmla="*/ 0 h 15904"/>
              <a:gd name="T2" fmla="*/ 5148 w 7586"/>
              <a:gd name="T3" fmla="*/ 7956 h 15904"/>
              <a:gd name="T4" fmla="*/ 0 w 7586"/>
              <a:gd name="T5" fmla="*/ 15904 h 15904"/>
              <a:gd name="T6" fmla="*/ 2421 w 7586"/>
              <a:gd name="T7" fmla="*/ 15904 h 15904"/>
              <a:gd name="T8" fmla="*/ 7586 w 7586"/>
              <a:gd name="T9" fmla="*/ 7955 h 15904"/>
              <a:gd name="T10" fmla="*/ 2466 w 7586"/>
              <a:gd name="T11" fmla="*/ 0 h 15904"/>
              <a:gd name="T12" fmla="*/ 10 w 7586"/>
              <a:gd name="T13" fmla="*/ 0 h 15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86" h="15904">
                <a:moveTo>
                  <a:pt x="10" y="0"/>
                </a:moveTo>
                <a:lnTo>
                  <a:pt x="5148" y="7956"/>
                </a:lnTo>
                <a:lnTo>
                  <a:pt x="0" y="15904"/>
                </a:lnTo>
                <a:lnTo>
                  <a:pt x="2421" y="15904"/>
                </a:lnTo>
                <a:lnTo>
                  <a:pt x="7586" y="7955"/>
                </a:lnTo>
                <a:lnTo>
                  <a:pt x="2466" y="0"/>
                </a:lnTo>
                <a:lnTo>
                  <a:pt x="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noProof="0" dirty="0">
              <a:latin typeface="EKF Light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57572" y="1624642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24572" y="1619454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9243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:\Eksport Kredit Fonden\Jobs\4990_Opgradering af PresentationEngine\Received\Thumbnails\Slide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242" y="1"/>
            <a:ext cx="2158518" cy="16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1156450"/>
            <a:ext cx="8353175" cy="5295866"/>
          </a:xfrm>
        </p:spPr>
        <p:txBody>
          <a:bodyPr anchor="t" anchorCtr="0"/>
          <a:lstStyle>
            <a:lvl1pPr>
              <a:lnSpc>
                <a:spcPts val="5600"/>
              </a:lnSpc>
              <a:defRPr sz="5000">
                <a:solidFill>
                  <a:srgbClr val="656565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6038800" y="214983"/>
            <a:ext cx="2133600" cy="14220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1619672" y="216659"/>
            <a:ext cx="4419127" cy="140529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8172400" y="99906"/>
            <a:ext cx="729444" cy="365125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SLIDE </a:t>
            </a:r>
            <a:fld id="{EAF38D91-B15F-4869-9D1A-38B03E6BE5A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9254242" y="2024063"/>
            <a:ext cx="16684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tabLst>
                <a:tab pos="142875" algn="l"/>
              </a:tabLst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Fremhæv tekst</a:t>
            </a:r>
          </a:p>
          <a:p>
            <a:pPr marL="0" indent="0" algn="l" eaLnBrk="1" hangingPunct="1">
              <a:buNone/>
              <a:tabLst>
                <a:tab pos="142875" algn="l"/>
              </a:tabLst>
            </a:pP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1.	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arkere ordet</a:t>
            </a:r>
          </a:p>
          <a:p>
            <a:pPr marL="0" indent="0" algn="l" eaLnBrk="1" hangingPunct="1">
              <a:buNone/>
              <a:tabLst>
                <a:tab pos="142875" algn="l"/>
              </a:tabLst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2.	</a:t>
            </a: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Vælg den femte farve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	i farveskemaet fra 	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PowerPoints topmenu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9208424" y="2841208"/>
            <a:ext cx="1399488" cy="1055844"/>
            <a:chOff x="9208424" y="2841208"/>
            <a:chExt cx="1399488" cy="1055844"/>
          </a:xfrm>
        </p:grpSpPr>
        <p:pic>
          <p:nvPicPr>
            <p:cNvPr id="18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250610" y="2888019"/>
              <a:ext cx="1357302" cy="100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Oval 18"/>
            <p:cNvSpPr/>
            <p:nvPr userDrawn="1"/>
          </p:nvSpPr>
          <p:spPr>
            <a:xfrm>
              <a:off x="9735310" y="3149812"/>
              <a:ext cx="252028" cy="252028"/>
            </a:xfrm>
            <a:prstGeom prst="ellipse">
              <a:avLst/>
            </a:pr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l"/>
              <a:endParaRPr lang="da-DK" sz="1200" b="1" dirty="0"/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9208424" y="2841208"/>
              <a:ext cx="252028" cy="252028"/>
            </a:xfrm>
            <a:prstGeom prst="ellipse">
              <a:avLst/>
            </a:prstGeom>
            <a:noFill/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l"/>
              <a:endParaRPr lang="da-DK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76278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252413" y="1233488"/>
            <a:ext cx="8640068" cy="5373687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da-DK" noProof="1"/>
              <a:t>Vælg billedepladsholderen og indsæt billede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4"/>
          </p:nvPr>
        </p:nvSpPr>
        <p:spPr>
          <a:xfrm>
            <a:off x="6038800" y="214983"/>
            <a:ext cx="2133600" cy="14220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5"/>
          </p:nvPr>
        </p:nvSpPr>
        <p:spPr>
          <a:xfrm>
            <a:off x="1619672" y="216659"/>
            <a:ext cx="4419127" cy="140529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6"/>
          </p:nvPr>
        </p:nvSpPr>
        <p:spPr>
          <a:xfrm>
            <a:off x="8172400" y="99906"/>
            <a:ext cx="729444" cy="365125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SLIDE </a:t>
            </a:r>
            <a:fld id="{EAF38D91-B15F-4869-9D1A-38B03E6BE5A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49214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6038800" y="214983"/>
            <a:ext cx="2133600" cy="14220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1619672" y="216659"/>
            <a:ext cx="4419127" cy="140529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8172400" y="99906"/>
            <a:ext cx="729444" cy="365125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SLIDE </a:t>
            </a:r>
            <a:fld id="{EAF38D91-B15F-4869-9D1A-38B03E6BE5A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8498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>
          <a:xfrm>
            <a:off x="6038800" y="214983"/>
            <a:ext cx="2133600" cy="14220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1619672" y="216659"/>
            <a:ext cx="4419127" cy="140529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>
          <a:xfrm>
            <a:off x="8172400" y="99906"/>
            <a:ext cx="729444" cy="365125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SLIDE </a:t>
            </a:r>
            <a:fld id="{EAF38D91-B15F-4869-9D1A-38B03E6BE5A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0919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3600" y="0"/>
            <a:ext cx="9147600" cy="6861600"/>
          </a:xfrm>
          <a:prstGeom prst="rect">
            <a:avLst/>
          </a:prstGeom>
          <a:solidFill>
            <a:schemeClr val="accent1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da-DK" sz="1200" b="1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93200" y="2257424"/>
            <a:ext cx="4770950" cy="3142575"/>
          </a:xfrm>
        </p:spPr>
        <p:txBody>
          <a:bodyPr/>
          <a:lstStyle>
            <a:lvl1pPr>
              <a:lnSpc>
                <a:spcPts val="6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400" y="2412000"/>
            <a:ext cx="2014460" cy="4155272"/>
          </a:xfrm>
          <a:prstGeom prst="rect">
            <a:avLst/>
          </a:prstGeom>
        </p:spPr>
      </p:pic>
      <p:grpSp>
        <p:nvGrpSpPr>
          <p:cNvPr id="25" name="Group 24"/>
          <p:cNvGrpSpPr/>
          <p:nvPr userDrawn="1"/>
        </p:nvGrpSpPr>
        <p:grpSpPr>
          <a:xfrm>
            <a:off x="9226996" y="0"/>
            <a:ext cx="2185129" cy="5661533"/>
            <a:chOff x="9226996" y="0"/>
            <a:chExt cx="2185129" cy="5661533"/>
          </a:xfrm>
        </p:grpSpPr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2000" y="0"/>
              <a:ext cx="2160125" cy="16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5"/>
            <p:cNvSpPr txBox="1">
              <a:spLocks noChangeArrowheads="1"/>
            </p:cNvSpPr>
            <p:nvPr userDrawn="1"/>
          </p:nvSpPr>
          <p:spPr bwMode="auto">
            <a:xfrm>
              <a:off x="9250609" y="2024063"/>
              <a:ext cx="1838871" cy="2769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l" eaLnBrk="1" hangingPunct="1"/>
              <a:endPara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l" eaLnBrk="1" hangingPunct="1"/>
              <a:endPara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l" eaLnBrk="1" hangingPunct="1"/>
              <a:endPara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l" eaLnBrk="1" hangingPunct="1"/>
              <a:endPara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l" eaLnBrk="1" hangingPunct="1"/>
              <a:endPara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l" eaLnBrk="1" hangingPunct="1"/>
              <a:endPara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l" eaLnBrk="1" hangingPunct="1"/>
              <a:endPara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l" eaLnBrk="1" hangingPunct="1"/>
              <a:endPara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l" eaLnBrk="1" hangingPunct="1"/>
              <a:endPara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l" eaLnBrk="1" hangingPunct="1"/>
              <a:endPara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l" eaLnBrk="1" hangingPunct="1"/>
              <a:endPara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l" eaLnBrk="1" hangingPunct="1"/>
              <a:endPara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l" eaLnBrk="1" hangingPunct="1">
                <a:tabLst>
                  <a:tab pos="134938" algn="l"/>
                </a:tabLst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Vælg Printer version</a:t>
              </a:r>
            </a:p>
            <a:p>
              <a:pPr marL="0" indent="0" algn="l" eaLnBrk="1" hangingPunct="1">
                <a:buFontTx/>
                <a:buNone/>
                <a:tabLst>
                  <a:tab pos="134938" algn="l"/>
                </a:tabLst>
              </a:pPr>
              <a:r>
                <a:rPr lang="da-DK" sz="1000" b="1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	</a:t>
              </a:r>
              <a:r>
                <a:rPr 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Vælg </a:t>
              </a:r>
              <a:r>
                <a:rPr lang="da-DK" sz="1000" b="1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Design</a:t>
              </a:r>
              <a:r>
                <a:rPr 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-fanen</a:t>
              </a:r>
            </a:p>
            <a:p>
              <a:pPr marL="0" indent="0" algn="l" eaLnBrk="1" hangingPunct="1">
                <a:buFontTx/>
                <a:buNone/>
                <a:tabLst>
                  <a:tab pos="134938" algn="l"/>
                </a:tabLst>
              </a:pPr>
              <a:r>
                <a:rPr lang="da-DK" sz="1000" b="1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	</a:t>
              </a:r>
              <a:r>
                <a:rPr 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Under </a:t>
              </a:r>
              <a:r>
                <a:rPr lang="da-DK" sz="1000" b="1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Tema</a:t>
              </a:r>
              <a:r>
                <a:rPr 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højre klik på 	</a:t>
              </a:r>
              <a:r>
                <a:rPr lang="da-DK" sz="1000" b="1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Eksport Kredit Fonden print</a:t>
              </a:r>
            </a:p>
            <a:p>
              <a:pPr marL="0" indent="0" algn="l" eaLnBrk="1" hangingPunct="1">
                <a:buFontTx/>
                <a:buNone/>
                <a:tabLst>
                  <a:tab pos="134938" algn="l"/>
                </a:tabLst>
              </a:pPr>
              <a:r>
                <a:rPr lang="da-DK" sz="1000" b="1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Vælg </a:t>
              </a:r>
              <a:r>
                <a:rPr lang="da-DK" sz="1000" b="1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Anvend på alle dias</a:t>
              </a:r>
              <a:endPara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8" name="Group 27"/>
            <p:cNvGrpSpPr/>
            <p:nvPr userDrawn="1"/>
          </p:nvGrpSpPr>
          <p:grpSpPr>
            <a:xfrm>
              <a:off x="9226996" y="4833156"/>
              <a:ext cx="1579372" cy="828377"/>
              <a:chOff x="9226996" y="5150206"/>
              <a:chExt cx="1579372" cy="828377"/>
            </a:xfrm>
          </p:grpSpPr>
          <p:pic>
            <p:nvPicPr>
              <p:cNvPr id="29" name="Picture 2"/>
              <p:cNvPicPr>
                <a:picLocks noChangeAspect="1" noChangeArrowheads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9226996" y="5321221"/>
                <a:ext cx="978158" cy="5078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1" name="Picture 2"/>
              <p:cNvPicPr>
                <a:picLocks noChangeAspect="1" noChangeArrowheads="1"/>
              </p:cNvPicPr>
              <p:nvPr userDrawn="1"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46336"/>
              <a:stretch/>
            </p:blipFill>
            <p:spPr bwMode="auto">
              <a:xfrm>
                <a:off x="9226996" y="5831629"/>
                <a:ext cx="1579372" cy="1469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3"/>
              <p:cNvPicPr>
                <a:picLocks noChangeAspect="1" noChangeArrowheads="1"/>
              </p:cNvPicPr>
              <p:nvPr userDrawn="1"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" r="-3" b="72749"/>
              <a:stretch/>
            </p:blipFill>
            <p:spPr bwMode="auto">
              <a:xfrm>
                <a:off x="9226996" y="5150206"/>
                <a:ext cx="978158" cy="1856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4"/>
              <p:cNvPicPr>
                <a:picLocks noChangeAspect="1" noChangeArrowheads="1"/>
              </p:cNvPicPr>
              <p:nvPr userDrawn="1"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226996" y="5704260"/>
                <a:ext cx="978158" cy="1273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Oval 36"/>
              <p:cNvSpPr/>
              <p:nvPr userDrawn="1"/>
            </p:nvSpPr>
            <p:spPr>
              <a:xfrm>
                <a:off x="9688757" y="5335901"/>
                <a:ext cx="550915" cy="396183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rIns="46800" rtlCol="0" anchor="ctr"/>
              <a:lstStyle/>
              <a:p>
                <a:pPr algn="ctr"/>
                <a:endParaRPr lang="da-DK" sz="1200" b="1" dirty="0"/>
              </a:p>
            </p:txBody>
          </p:sp>
        </p:grpSp>
      </p:grpSp>
      <p:sp>
        <p:nvSpPr>
          <p:cNvPr id="38" name="SD_ART_LogoLarge"/>
          <p:cNvSpPr/>
          <p:nvPr userDrawn="1"/>
        </p:nvSpPr>
        <p:spPr>
          <a:xfrm>
            <a:off x="540000" y="244800"/>
            <a:ext cx="990000" cy="309600"/>
          </a:xfrm>
          <a:prstGeom prst="rect">
            <a:avLst/>
          </a:prstGeom>
          <a:noFill/>
          <a:ln w="101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00" dirty="0">
              <a:latin typeface="EKF Medium" pitchFamily="2" charset="0"/>
            </a:endParaRPr>
          </a:p>
        </p:txBody>
      </p:sp>
      <p:pic>
        <p:nvPicPr>
          <p:cNvPr id="4" name="SD_ART_LogoLarge_bmkArt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44800"/>
            <a:ext cx="989034" cy="309600"/>
          </a:xfrm>
          <a:prstGeom prst="rect">
            <a:avLst/>
          </a:prstGeom>
        </p:spPr>
      </p:pic>
      <p:sp>
        <p:nvSpPr>
          <p:cNvPr id="40" name="SD_FLD_SubTitle"/>
          <p:cNvSpPr/>
          <p:nvPr userDrawn="1"/>
        </p:nvSpPr>
        <p:spPr>
          <a:xfrm>
            <a:off x="540000" y="5472223"/>
            <a:ext cx="4726800" cy="291600"/>
          </a:xfrm>
          <a:prstGeom prst="rect">
            <a:avLst/>
          </a:prstGeom>
          <a:noFill/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300" dirty="0">
                <a:solidFill>
                  <a:schemeClr val="bg1"/>
                </a:solidFill>
                <a:latin typeface="EKF Medium" pitchFamily="2" charset="0"/>
              </a:rPr>
              <a:t>En introduktion til EKF's produkter</a:t>
            </a:r>
          </a:p>
        </p:txBody>
      </p:sp>
      <p:sp>
        <p:nvSpPr>
          <p:cNvPr id="41" name="SD_FLD_DateField"/>
          <p:cNvSpPr/>
          <p:nvPr userDrawn="1"/>
        </p:nvSpPr>
        <p:spPr>
          <a:xfrm>
            <a:off x="538763" y="5766903"/>
            <a:ext cx="4726800" cy="262800"/>
          </a:xfrm>
          <a:prstGeom prst="rect">
            <a:avLst/>
          </a:prstGeom>
          <a:noFill/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1300" dirty="0">
              <a:solidFill>
                <a:schemeClr val="bg1"/>
              </a:solidFill>
              <a:latin typeface="EKF Medium" pitchFamily="2" charset="0"/>
            </a:endParaRPr>
          </a:p>
        </p:txBody>
      </p:sp>
      <p:sp>
        <p:nvSpPr>
          <p:cNvPr id="42" name="SD_FLD_Name"/>
          <p:cNvSpPr/>
          <p:nvPr userDrawn="1"/>
        </p:nvSpPr>
        <p:spPr>
          <a:xfrm>
            <a:off x="539750" y="6107740"/>
            <a:ext cx="4726800" cy="381600"/>
          </a:xfrm>
          <a:prstGeom prst="rect">
            <a:avLst/>
          </a:prstGeom>
          <a:noFill/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l"/>
            <a:endParaRPr lang="da-DK" sz="1300" dirty="0">
              <a:solidFill>
                <a:schemeClr val="bg1"/>
              </a:solidFill>
              <a:latin typeface="EKF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974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>
          <a:xfrm>
            <a:off x="6038800" y="214983"/>
            <a:ext cx="2133600" cy="1422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1619672" y="216659"/>
            <a:ext cx="4419127" cy="1405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8172400" y="99906"/>
            <a:ext cx="72944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SLIDE </a:t>
            </a:r>
            <a:fld id="{EAF38D91-B15F-4869-9D1A-38B03E6BE5A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SD_ART_LogoMedium"/>
          <p:cNvSpPr/>
          <p:nvPr userDrawn="1"/>
        </p:nvSpPr>
        <p:spPr>
          <a:xfrm>
            <a:off x="4197600" y="3081600"/>
            <a:ext cx="2250000" cy="705600"/>
          </a:xfrm>
          <a:prstGeom prst="rect">
            <a:avLst/>
          </a:prstGeom>
          <a:noFill/>
          <a:ln w="101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00" dirty="0">
              <a:latin typeface="EKF Medium" pitchFamily="2" charset="0"/>
            </a:endParaRPr>
          </a:p>
        </p:txBody>
      </p:sp>
      <p:pic>
        <p:nvPicPr>
          <p:cNvPr id="9" name="SD_ART_LogoMedium_bmkAr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601" y="3081600"/>
            <a:ext cx="2254077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62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 Presentation title and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White background"/>
          <p:cNvSpPr/>
          <p:nvPr userDrawn="1"/>
        </p:nvSpPr>
        <p:spPr>
          <a:xfrm>
            <a:off x="-1" y="0"/>
            <a:ext cx="9154065" cy="6861600"/>
          </a:xfrm>
          <a:prstGeom prst="rect">
            <a:avLst/>
          </a:prstGeom>
          <a:solidFill>
            <a:schemeClr val="bg1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00" dirty="0">
              <a:latin typeface="EKF Medium" pitchFamily="2" charset="0"/>
            </a:endParaRPr>
          </a:p>
        </p:txBody>
      </p:sp>
      <p:pic>
        <p:nvPicPr>
          <p:cNvPr id="47" name="SD_ART_CoverPictur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0"/>
            <a:ext cx="9154065" cy="6865200"/>
          </a:xfrm>
          <a:prstGeom prst="rect">
            <a:avLst/>
          </a:prstGeom>
        </p:spPr>
      </p:pic>
      <p:pic>
        <p:nvPicPr>
          <p:cNvPr id="3" name="SD_ART_CoverPicture_bmkArt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" r="5509"/>
          <a:stretch>
            <a:fillRect/>
          </a:stretch>
        </p:blipFill>
        <p:spPr>
          <a:xfrm>
            <a:off x="-1" y="-3600"/>
            <a:ext cx="9154067" cy="6865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761" y="2334966"/>
            <a:ext cx="2055571" cy="4240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200" y="2257424"/>
            <a:ext cx="4770950" cy="3142575"/>
          </a:xfrm>
        </p:spPr>
        <p:txBody>
          <a:bodyPr/>
          <a:lstStyle>
            <a:lvl1pPr>
              <a:lnSpc>
                <a:spcPts val="4900"/>
              </a:lnSpc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9" name="Freeform 5"/>
          <p:cNvSpPr>
            <a:spLocks/>
          </p:cNvSpPr>
          <p:nvPr userDrawn="1"/>
        </p:nvSpPr>
        <p:spPr bwMode="auto">
          <a:xfrm>
            <a:off x="5531656" y="2343600"/>
            <a:ext cx="1960563" cy="4102100"/>
          </a:xfrm>
          <a:custGeom>
            <a:avLst/>
            <a:gdLst>
              <a:gd name="T0" fmla="*/ 10 w 7409"/>
              <a:gd name="T1" fmla="*/ 0 h 15508"/>
              <a:gd name="T2" fmla="*/ 5027 w 7409"/>
              <a:gd name="T3" fmla="*/ 7758 h 15508"/>
              <a:gd name="T4" fmla="*/ 0 w 7409"/>
              <a:gd name="T5" fmla="*/ 15508 h 15508"/>
              <a:gd name="T6" fmla="*/ 2364 w 7409"/>
              <a:gd name="T7" fmla="*/ 15508 h 15508"/>
              <a:gd name="T8" fmla="*/ 7409 w 7409"/>
              <a:gd name="T9" fmla="*/ 7757 h 15508"/>
              <a:gd name="T10" fmla="*/ 2408 w 7409"/>
              <a:gd name="T11" fmla="*/ 0 h 15508"/>
              <a:gd name="T12" fmla="*/ 10 w 7409"/>
              <a:gd name="T13" fmla="*/ 0 h 15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09" h="15508">
                <a:moveTo>
                  <a:pt x="10" y="0"/>
                </a:moveTo>
                <a:lnTo>
                  <a:pt x="5027" y="7758"/>
                </a:lnTo>
                <a:lnTo>
                  <a:pt x="0" y="15508"/>
                </a:lnTo>
                <a:lnTo>
                  <a:pt x="2364" y="15508"/>
                </a:lnTo>
                <a:lnTo>
                  <a:pt x="7409" y="7757"/>
                </a:lnTo>
                <a:lnTo>
                  <a:pt x="2408" y="0"/>
                </a:lnTo>
                <a:lnTo>
                  <a:pt x="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>
              <a:latin typeface="EKF Light" pitchFamily="2" charset="0"/>
            </a:endParaRP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4"/>
          </p:nvPr>
        </p:nvSpPr>
        <p:spPr>
          <a:xfrm>
            <a:off x="6038800" y="-740399"/>
            <a:ext cx="2133600" cy="142205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5"/>
          </p:nvPr>
        </p:nvSpPr>
        <p:spPr>
          <a:xfrm>
            <a:off x="1141412" y="-738723"/>
            <a:ext cx="4897387" cy="140529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6"/>
          </p:nvPr>
        </p:nvSpPr>
        <p:spPr>
          <a:xfrm>
            <a:off x="8172400" y="-855476"/>
            <a:ext cx="729444" cy="365125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da-DK" dirty="0"/>
              <a:t>SLIDE </a:t>
            </a:r>
            <a:fld id="{EAF38D91-B15F-4869-9D1A-38B03E6BE5A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SD_ART_LogoLargePrint"/>
          <p:cNvSpPr/>
          <p:nvPr userDrawn="1"/>
        </p:nvSpPr>
        <p:spPr>
          <a:xfrm>
            <a:off x="540000" y="244800"/>
            <a:ext cx="990000" cy="309600"/>
          </a:xfrm>
          <a:prstGeom prst="rect">
            <a:avLst/>
          </a:prstGeom>
          <a:noFill/>
          <a:ln w="101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00" dirty="0">
              <a:latin typeface="EKF Medium" pitchFamily="2" charset="0"/>
            </a:endParaRPr>
          </a:p>
        </p:txBody>
      </p:sp>
      <p:pic>
        <p:nvPicPr>
          <p:cNvPr id="12" name="SD_ART_LogoLargePrint_bmkArt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44800"/>
            <a:ext cx="989034" cy="309600"/>
          </a:xfrm>
          <a:prstGeom prst="rect">
            <a:avLst/>
          </a:prstGeom>
        </p:spPr>
      </p:pic>
      <p:sp>
        <p:nvSpPr>
          <p:cNvPr id="23" name="SD_FLD_SubTitle"/>
          <p:cNvSpPr/>
          <p:nvPr userDrawn="1"/>
        </p:nvSpPr>
        <p:spPr>
          <a:xfrm>
            <a:off x="540000" y="5472223"/>
            <a:ext cx="4726800" cy="291600"/>
          </a:xfrm>
          <a:prstGeom prst="rect">
            <a:avLst/>
          </a:prstGeom>
          <a:noFill/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300" dirty="0">
                <a:solidFill>
                  <a:schemeClr val="accent1"/>
                </a:solidFill>
                <a:latin typeface="EKF Medium" pitchFamily="2" charset="0"/>
              </a:rPr>
              <a:t>En introduktion til EKF's produkter</a:t>
            </a:r>
          </a:p>
        </p:txBody>
      </p:sp>
      <p:sp>
        <p:nvSpPr>
          <p:cNvPr id="25" name="SD_FLD_DateField"/>
          <p:cNvSpPr/>
          <p:nvPr userDrawn="1"/>
        </p:nvSpPr>
        <p:spPr>
          <a:xfrm>
            <a:off x="538763" y="5766903"/>
            <a:ext cx="4726800" cy="262800"/>
          </a:xfrm>
          <a:prstGeom prst="rect">
            <a:avLst/>
          </a:prstGeom>
          <a:noFill/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1300" dirty="0">
              <a:solidFill>
                <a:schemeClr val="accent1"/>
              </a:solidFill>
              <a:latin typeface="EKF Medium" pitchFamily="2" charset="0"/>
            </a:endParaRPr>
          </a:p>
        </p:txBody>
      </p:sp>
      <p:sp>
        <p:nvSpPr>
          <p:cNvPr id="26" name="SD_FLD_Name"/>
          <p:cNvSpPr/>
          <p:nvPr userDrawn="1"/>
        </p:nvSpPr>
        <p:spPr>
          <a:xfrm>
            <a:off x="539750" y="6107740"/>
            <a:ext cx="4726800" cy="381600"/>
          </a:xfrm>
          <a:prstGeom prst="rect">
            <a:avLst/>
          </a:prstGeom>
          <a:noFill/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l"/>
            <a:endParaRPr lang="da-DK" sz="1300" dirty="0">
              <a:solidFill>
                <a:schemeClr val="accent1"/>
              </a:solidFill>
              <a:latin typeface="EKF Medium" pitchFamily="2" charset="0"/>
            </a:endParaRPr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9236800" y="5013176"/>
            <a:ext cx="978159" cy="681425"/>
            <a:chOff x="9288524" y="5301206"/>
            <a:chExt cx="978159" cy="681425"/>
          </a:xfrm>
        </p:grpSpPr>
        <p:pic>
          <p:nvPicPr>
            <p:cNvPr id="37" name="Picture 2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288524" y="5472223"/>
              <a:ext cx="978158" cy="507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" r="-3" b="72749"/>
            <a:stretch/>
          </p:blipFill>
          <p:spPr bwMode="auto">
            <a:xfrm>
              <a:off x="9288525" y="5301206"/>
              <a:ext cx="978158" cy="185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4"/>
            <p:cNvPicPr>
              <a:picLocks noChangeAspect="1" noChangeArrowheads="1"/>
            </p:cNvPicPr>
            <p:nvPr userDrawn="1"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288524" y="5855262"/>
              <a:ext cx="978158" cy="12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" name="Picture 2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36801" y="5713708"/>
            <a:ext cx="729863" cy="12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Oval 41"/>
          <p:cNvSpPr/>
          <p:nvPr userDrawn="1"/>
        </p:nvSpPr>
        <p:spPr>
          <a:xfrm>
            <a:off x="9223700" y="5198873"/>
            <a:ext cx="550915" cy="39618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da-DK" sz="1200" b="1" dirty="0"/>
          </a:p>
        </p:txBody>
      </p:sp>
      <p:sp>
        <p:nvSpPr>
          <p:cNvPr id="43" name="TextBox 5"/>
          <p:cNvSpPr txBox="1">
            <a:spLocks noChangeArrowheads="1"/>
          </p:cNvSpPr>
          <p:nvPr userDrawn="1"/>
        </p:nvSpPr>
        <p:spPr bwMode="auto">
          <a:xfrm>
            <a:off x="9250609" y="2024063"/>
            <a:ext cx="194612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indent="-228600" algn="l" eaLnBrk="1" hangingPunct="1">
              <a:tabLst>
                <a:tab pos="134938" algn="l"/>
              </a:tabLst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l" eaLnBrk="1" hangingPunct="1">
              <a:tabLst>
                <a:tab pos="134938" algn="l"/>
              </a:tabLst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l" eaLnBrk="1" hangingPunct="1">
              <a:tabLst>
                <a:tab pos="134938" algn="l"/>
              </a:tabLst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l" eaLnBrk="1" hangingPunct="1">
              <a:tabLst>
                <a:tab pos="134938" algn="l"/>
              </a:tabLst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l" eaLnBrk="1" hangingPunct="1">
              <a:tabLst>
                <a:tab pos="134938" algn="l"/>
              </a:tabLst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l" eaLnBrk="1" hangingPunct="1">
              <a:tabLst>
                <a:tab pos="134938" algn="l"/>
              </a:tabLst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l" eaLnBrk="1" hangingPunct="1">
              <a:tabLst>
                <a:tab pos="134938" algn="l"/>
              </a:tabLst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l" eaLnBrk="1" hangingPunct="1">
              <a:tabLst>
                <a:tab pos="134938" algn="l"/>
              </a:tabLst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l" eaLnBrk="1" hangingPunct="1">
              <a:tabLst>
                <a:tab pos="134938" algn="l"/>
              </a:tabLst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l" eaLnBrk="1" hangingPunct="1">
              <a:tabLst>
                <a:tab pos="134938" algn="l"/>
              </a:tabLst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l" eaLnBrk="1" hangingPunct="1">
              <a:tabLst>
                <a:tab pos="134938" algn="l"/>
              </a:tabLst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l" eaLnBrk="1" hangingPunct="1">
              <a:tabLst>
                <a:tab pos="134938" algn="l"/>
              </a:tabLst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l" eaLnBrk="1" hangingPunct="1">
              <a:tabLst>
                <a:tab pos="134938" algn="l"/>
              </a:tabLst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l" eaLnBrk="1" hangingPunct="1">
              <a:tabLst>
                <a:tab pos="134938" algn="l"/>
              </a:tabLst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l" eaLnBrk="1" hangingPunct="1">
              <a:tabLst>
                <a:tab pos="134938" algn="l"/>
              </a:tabLst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Vælg farvet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version</a:t>
            </a:r>
          </a:p>
          <a:p>
            <a:pPr marL="0" indent="0" algn="l" eaLnBrk="1" hangingPunct="1">
              <a:buNone/>
              <a:tabLst>
                <a:tab pos="134938" algn="l"/>
              </a:tabLst>
            </a:pP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Vælg </a:t>
            </a:r>
            <a:r>
              <a:rPr lang="da-DK" sz="1000" b="1" i="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Design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-fanen</a:t>
            </a:r>
          </a:p>
          <a:p>
            <a:pPr marL="0" indent="0" algn="l" eaLnBrk="1" hangingPunct="1">
              <a:buNone/>
              <a:tabLst>
                <a:tab pos="134938" algn="l"/>
              </a:tabLst>
            </a:pP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2.	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Under 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Tema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, højre klik på 	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Eksport Kredit Fonden purple</a:t>
            </a:r>
            <a:endParaRPr lang="da-DK" sz="1000" b="0" baseline="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l" eaLnBrk="1" hangingPunct="1">
              <a:buNone/>
              <a:tabLst>
                <a:tab pos="134938" algn="l"/>
              </a:tabLst>
            </a:pP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3. 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Vælg 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Anvend på alle dias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l" eaLnBrk="1" hangingPunct="1">
              <a:tabLst>
                <a:tab pos="134938" algn="l"/>
              </a:tabLst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SD_ART_LogoLargePrint"/>
          <p:cNvSpPr/>
          <p:nvPr userDrawn="1"/>
        </p:nvSpPr>
        <p:spPr>
          <a:xfrm>
            <a:off x="540000" y="244800"/>
            <a:ext cx="990000" cy="309600"/>
          </a:xfrm>
          <a:prstGeom prst="rect">
            <a:avLst/>
          </a:prstGeom>
          <a:noFill/>
          <a:ln w="101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00" dirty="0">
              <a:latin typeface="EKF Medium" pitchFamily="2" charset="0"/>
            </a:endParaRPr>
          </a:p>
        </p:txBody>
      </p:sp>
      <p:pic>
        <p:nvPicPr>
          <p:cNvPr id="13" name="SD_ART_LogoLargePrint_bmkArt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44800"/>
            <a:ext cx="989034" cy="3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79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hite background"/>
          <p:cNvSpPr/>
          <p:nvPr userDrawn="1"/>
        </p:nvSpPr>
        <p:spPr>
          <a:xfrm>
            <a:off x="-1" y="0"/>
            <a:ext cx="9154065" cy="6861600"/>
          </a:xfrm>
          <a:prstGeom prst="rect">
            <a:avLst/>
          </a:prstGeom>
          <a:solidFill>
            <a:schemeClr val="bg1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00" dirty="0">
              <a:latin typeface="EKF Medium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761" y="2334966"/>
            <a:ext cx="2055571" cy="4240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200" y="2257425"/>
            <a:ext cx="4770950" cy="3142575"/>
          </a:xfrm>
        </p:spPr>
        <p:txBody>
          <a:bodyPr/>
          <a:lstStyle>
            <a:lvl1pPr>
              <a:lnSpc>
                <a:spcPts val="4900"/>
              </a:lnSpc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9" name="Freeform 5"/>
          <p:cNvSpPr>
            <a:spLocks/>
          </p:cNvSpPr>
          <p:nvPr userDrawn="1"/>
        </p:nvSpPr>
        <p:spPr bwMode="auto">
          <a:xfrm>
            <a:off x="5531656" y="2343600"/>
            <a:ext cx="1960563" cy="4102100"/>
          </a:xfrm>
          <a:custGeom>
            <a:avLst/>
            <a:gdLst>
              <a:gd name="T0" fmla="*/ 10 w 7409"/>
              <a:gd name="T1" fmla="*/ 0 h 15508"/>
              <a:gd name="T2" fmla="*/ 5027 w 7409"/>
              <a:gd name="T3" fmla="*/ 7758 h 15508"/>
              <a:gd name="T4" fmla="*/ 0 w 7409"/>
              <a:gd name="T5" fmla="*/ 15508 h 15508"/>
              <a:gd name="T6" fmla="*/ 2364 w 7409"/>
              <a:gd name="T7" fmla="*/ 15508 h 15508"/>
              <a:gd name="T8" fmla="*/ 7409 w 7409"/>
              <a:gd name="T9" fmla="*/ 7757 h 15508"/>
              <a:gd name="T10" fmla="*/ 2408 w 7409"/>
              <a:gd name="T11" fmla="*/ 0 h 15508"/>
              <a:gd name="T12" fmla="*/ 10 w 7409"/>
              <a:gd name="T13" fmla="*/ 0 h 15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09" h="15508">
                <a:moveTo>
                  <a:pt x="10" y="0"/>
                </a:moveTo>
                <a:lnTo>
                  <a:pt x="5027" y="7758"/>
                </a:lnTo>
                <a:lnTo>
                  <a:pt x="0" y="15508"/>
                </a:lnTo>
                <a:lnTo>
                  <a:pt x="2364" y="15508"/>
                </a:lnTo>
                <a:lnTo>
                  <a:pt x="7409" y="7757"/>
                </a:lnTo>
                <a:lnTo>
                  <a:pt x="2408" y="0"/>
                </a:lnTo>
                <a:lnTo>
                  <a:pt x="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>
              <a:latin typeface="EKF Light" pitchFamily="2" charset="0"/>
            </a:endParaRP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20"/>
          </p:nvPr>
        </p:nvSpPr>
        <p:spPr>
          <a:xfrm>
            <a:off x="1691680" y="216659"/>
            <a:ext cx="4347119" cy="1405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SLIDE </a:t>
            </a:r>
            <a:fld id="{EAF38D91-B15F-4869-9D1A-38B03E6BE5A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TextBox 5"/>
          <p:cNvSpPr txBox="1">
            <a:spLocks noChangeArrowheads="1"/>
          </p:cNvSpPr>
          <p:nvPr userDrawn="1"/>
        </p:nvSpPr>
        <p:spPr bwMode="auto">
          <a:xfrm>
            <a:off x="9250609" y="2024063"/>
            <a:ext cx="1946127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indent="-228600" algn="l" eaLnBrk="1" hangingPunct="1">
              <a:tabLst>
                <a:tab pos="134938" algn="l"/>
              </a:tabLst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l" eaLnBrk="1" hangingPunct="1">
              <a:tabLst>
                <a:tab pos="134938" algn="l"/>
              </a:tabLst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l" eaLnBrk="1" hangingPunct="1">
              <a:tabLst>
                <a:tab pos="134938" algn="l"/>
              </a:tabLst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l" eaLnBrk="1" hangingPunct="1">
              <a:tabLst>
                <a:tab pos="134938" algn="l"/>
              </a:tabLst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l" eaLnBrk="1" hangingPunct="1">
              <a:tabLst>
                <a:tab pos="134938" algn="l"/>
              </a:tabLst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l" eaLnBrk="1" hangingPunct="1">
              <a:tabLst>
                <a:tab pos="134938" algn="l"/>
              </a:tabLst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l" eaLnBrk="1" hangingPunct="1">
              <a:tabLst>
                <a:tab pos="134938" algn="l"/>
              </a:tabLst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l" eaLnBrk="1" hangingPunct="1">
              <a:tabLst>
                <a:tab pos="134938" algn="l"/>
              </a:tabLst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l" eaLnBrk="1" hangingPunct="1">
              <a:tabLst>
                <a:tab pos="134938" algn="l"/>
              </a:tabLst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l" eaLnBrk="1" hangingPunct="1">
              <a:tabLst>
                <a:tab pos="134938" algn="l"/>
              </a:tabLst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l" eaLnBrk="1" hangingPunct="1">
              <a:tabLst>
                <a:tab pos="134938" algn="l"/>
              </a:tabLst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l" eaLnBrk="1" hangingPunct="1">
              <a:tabLst>
                <a:tab pos="134938" algn="l"/>
              </a:tabLst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l" eaLnBrk="1" hangingPunct="1">
              <a:tabLst>
                <a:tab pos="134938" algn="l"/>
              </a:tabLst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l" eaLnBrk="1" hangingPunct="1">
              <a:tabLst>
                <a:tab pos="134938" algn="l"/>
              </a:tabLst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l" eaLnBrk="1" hangingPunct="1">
              <a:tabLst>
                <a:tab pos="134938" algn="l"/>
              </a:tabLst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Vælg farvet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version</a:t>
            </a:r>
          </a:p>
          <a:p>
            <a:pPr marL="0" indent="0" algn="l" eaLnBrk="1" hangingPunct="1">
              <a:buNone/>
              <a:tabLst>
                <a:tab pos="134938" algn="l"/>
              </a:tabLst>
            </a:pP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Vælg </a:t>
            </a:r>
            <a:r>
              <a:rPr lang="da-DK" sz="1000" b="1" i="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Design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-fanen</a:t>
            </a:r>
          </a:p>
          <a:p>
            <a:pPr marL="0" indent="0" algn="l" eaLnBrk="1" hangingPunct="1">
              <a:buNone/>
              <a:tabLst>
                <a:tab pos="134938" algn="l"/>
              </a:tabLst>
            </a:pP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2.	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Under 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Tema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, højre klik på 	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Eksport Kredit Fonden purple</a:t>
            </a:r>
            <a:endParaRPr lang="da-DK" sz="1000" b="0" baseline="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l" eaLnBrk="1" hangingPunct="1">
              <a:buNone/>
              <a:tabLst>
                <a:tab pos="134938" algn="l"/>
              </a:tabLst>
            </a:pP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3. 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Vælg 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Anvend på alle dias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9236800" y="5013176"/>
            <a:ext cx="978159" cy="681425"/>
            <a:chOff x="9288524" y="5301206"/>
            <a:chExt cx="978159" cy="681425"/>
          </a:xfrm>
        </p:grpSpPr>
        <p:pic>
          <p:nvPicPr>
            <p:cNvPr id="23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288524" y="5472223"/>
              <a:ext cx="978158" cy="507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" r="-3" b="72749"/>
            <a:stretch/>
          </p:blipFill>
          <p:spPr bwMode="auto">
            <a:xfrm>
              <a:off x="9288525" y="5301206"/>
              <a:ext cx="978158" cy="185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4"/>
            <p:cNvPicPr>
              <a:picLocks noChangeAspect="1" noChangeArrowheads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288524" y="5855262"/>
              <a:ext cx="978158" cy="12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7" name="Picture 2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36801" y="5713708"/>
            <a:ext cx="729863" cy="12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Oval 39"/>
          <p:cNvSpPr/>
          <p:nvPr userDrawn="1"/>
        </p:nvSpPr>
        <p:spPr>
          <a:xfrm>
            <a:off x="9223700" y="5198873"/>
            <a:ext cx="550915" cy="39618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da-DK" sz="1200" b="1" dirty="0"/>
          </a:p>
        </p:txBody>
      </p:sp>
      <p:sp>
        <p:nvSpPr>
          <p:cNvPr id="41" name="SD_FLD_SubTitle"/>
          <p:cNvSpPr/>
          <p:nvPr userDrawn="1"/>
        </p:nvSpPr>
        <p:spPr>
          <a:xfrm>
            <a:off x="540000" y="5472223"/>
            <a:ext cx="4726800" cy="291600"/>
          </a:xfrm>
          <a:prstGeom prst="rect">
            <a:avLst/>
          </a:prstGeom>
          <a:noFill/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300" dirty="0">
                <a:solidFill>
                  <a:schemeClr val="accent1"/>
                </a:solidFill>
                <a:latin typeface="EKF Medium" pitchFamily="2" charset="0"/>
              </a:rPr>
              <a:t>En introduktion til EKF's produkter</a:t>
            </a:r>
          </a:p>
        </p:txBody>
      </p:sp>
      <p:sp>
        <p:nvSpPr>
          <p:cNvPr id="42" name="SD_FLD_DateField"/>
          <p:cNvSpPr/>
          <p:nvPr userDrawn="1"/>
        </p:nvSpPr>
        <p:spPr>
          <a:xfrm>
            <a:off x="538763" y="5766903"/>
            <a:ext cx="4726800" cy="262800"/>
          </a:xfrm>
          <a:prstGeom prst="rect">
            <a:avLst/>
          </a:prstGeom>
          <a:noFill/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1300" dirty="0">
              <a:solidFill>
                <a:schemeClr val="accent1"/>
              </a:solidFill>
              <a:latin typeface="EKF Medium" pitchFamily="2" charset="0"/>
            </a:endParaRPr>
          </a:p>
        </p:txBody>
      </p:sp>
      <p:sp>
        <p:nvSpPr>
          <p:cNvPr id="43" name="SD_FLD_Name"/>
          <p:cNvSpPr/>
          <p:nvPr userDrawn="1"/>
        </p:nvSpPr>
        <p:spPr>
          <a:xfrm>
            <a:off x="539750" y="6107740"/>
            <a:ext cx="4726800" cy="381600"/>
          </a:xfrm>
          <a:prstGeom prst="rect">
            <a:avLst/>
          </a:prstGeom>
          <a:noFill/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l"/>
            <a:endParaRPr lang="da-DK" sz="1300" dirty="0">
              <a:solidFill>
                <a:schemeClr val="accent1"/>
              </a:solidFill>
              <a:latin typeface="EKF Medium" pitchFamily="2" charset="0"/>
            </a:endParaRPr>
          </a:p>
        </p:txBody>
      </p:sp>
      <p:sp>
        <p:nvSpPr>
          <p:cNvPr id="44" name="SD_ART_LogoLargePrint"/>
          <p:cNvSpPr/>
          <p:nvPr userDrawn="1"/>
        </p:nvSpPr>
        <p:spPr>
          <a:xfrm>
            <a:off x="540000" y="244800"/>
            <a:ext cx="990000" cy="309600"/>
          </a:xfrm>
          <a:prstGeom prst="rect">
            <a:avLst/>
          </a:prstGeom>
          <a:noFill/>
          <a:ln w="101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00" dirty="0">
              <a:latin typeface="EKF Medium" pitchFamily="2" charset="0"/>
            </a:endParaRPr>
          </a:p>
        </p:txBody>
      </p:sp>
      <p:pic>
        <p:nvPicPr>
          <p:cNvPr id="8" name="SD_ART_LogoLargePrint_bmkArt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44800"/>
            <a:ext cx="989034" cy="3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7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194400" indent="-194400">
              <a:buClr>
                <a:schemeClr val="accent1"/>
              </a:buClr>
              <a:buSzPct val="135000"/>
              <a:buFont typeface="EKF Light" panose="02000503030000020004" pitchFamily="2" charset="0"/>
              <a:buChar char="›"/>
              <a:defRPr/>
            </a:lvl2pPr>
            <a:lvl3pPr marL="388800" indent="-194400">
              <a:defRPr/>
            </a:lvl3pPr>
            <a:lvl4pPr marL="583200">
              <a:defRPr/>
            </a:lvl4pPr>
            <a:lvl5pPr marL="777600">
              <a:defRPr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SLIDE </a:t>
            </a:r>
            <a:fld id="{EAF38D91-B15F-4869-9D1A-38B03E6BE5A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4607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SLIDE </a:t>
            </a:r>
            <a:fld id="{EAF38D91-B15F-4869-9D1A-38B03E6BE5A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57555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1" y="2193925"/>
            <a:ext cx="3924300" cy="4259264"/>
          </a:xfrm>
        </p:spPr>
        <p:txBody>
          <a:bodyPr/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50" y="2193925"/>
            <a:ext cx="3924299" cy="4259264"/>
          </a:xfrm>
        </p:spPr>
        <p:txBody>
          <a:bodyPr/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SLIDE </a:t>
            </a:r>
            <a:fld id="{EAF38D91-B15F-4869-9D1A-38B03E6BE5A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327801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mediu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1" y="2193924"/>
            <a:ext cx="6156235" cy="4259411"/>
          </a:xfrm>
        </p:spPr>
        <p:txBody>
          <a:bodyPr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Slide Number Placeholder 10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SLIDE </a:t>
            </a:r>
            <a:fld id="{EAF38D91-B15F-4869-9D1A-38B03E6BE5A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2553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52413" y="1233487"/>
            <a:ext cx="5256211" cy="53736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da-DK" noProof="1"/>
              <a:t>Vælg billedepladsholderen og indsæt billede</a:t>
            </a:r>
          </a:p>
          <a:p>
            <a:endParaRPr lang="da-DK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724525" y="1157287"/>
            <a:ext cx="3168650" cy="54498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/>
            </a:lvl1pPr>
            <a:lvl2pPr marL="194400" indent="-194400">
              <a:buClr>
                <a:schemeClr val="accent1"/>
              </a:buClr>
              <a:buSzPct val="135000"/>
              <a:buFont typeface="EKF Light" panose="02000503030000020004" pitchFamily="2" charset="0"/>
              <a:buChar char="›"/>
              <a:defRPr sz="2300"/>
            </a:lvl2pPr>
            <a:lvl3pPr marL="388800">
              <a:defRPr/>
            </a:lvl3pPr>
            <a:lvl4pPr marL="583200">
              <a:defRPr/>
            </a:lvl4pPr>
            <a:lvl5pPr marL="777600">
              <a:defRPr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a-DK" dirty="0"/>
              <a:t>SLIDE </a:t>
            </a:r>
            <a:fld id="{EAF38D91-B15F-4869-9D1A-38B03E6BE5A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08227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627368"/>
            <a:ext cx="8353174" cy="1143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0000" y="2193925"/>
            <a:ext cx="4968624" cy="4413250"/>
          </a:xfrm>
        </p:spPr>
        <p:txBody>
          <a:bodyPr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5724525" y="2257425"/>
            <a:ext cx="3168649" cy="434975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da-DK" noProof="1"/>
              <a:t>Vælg billedepladsholderen og indsæt billede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a-DK" dirty="0"/>
              <a:t>SLIDE </a:t>
            </a:r>
            <a:fld id="{EAF38D91-B15F-4869-9D1A-38B03E6BE5A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99097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52413" y="1880827"/>
            <a:ext cx="8640762" cy="4726347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da-DK" noProof="1"/>
              <a:t>Vælg billedepladsholderen og indsæt billede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a-DK" dirty="0"/>
              <a:t>SLIDE </a:t>
            </a:r>
            <a:fld id="{EAF38D91-B15F-4869-9D1A-38B03E6BE5A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634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Eksport Kredit Fonden\Jobs\4990_Opgradering af PresentationEngine\Received\Thumbnails\Slide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610" y="-841"/>
            <a:ext cx="2162150" cy="162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194400" indent="-194400">
              <a:buClr>
                <a:schemeClr val="accent1"/>
              </a:buClr>
              <a:buSzPct val="135000"/>
              <a:buFont typeface="EKF Light" panose="02000503030000020004" pitchFamily="2" charset="0"/>
              <a:buChar char="›"/>
              <a:defRPr/>
            </a:lvl2pPr>
            <a:lvl3pPr marL="388800" indent="-194400">
              <a:defRPr/>
            </a:lvl3pPr>
            <a:lvl4pPr marL="583200">
              <a:defRPr/>
            </a:lvl4pPr>
            <a:lvl5pPr marL="777600">
              <a:defRPr/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9208424" y="2201737"/>
            <a:ext cx="1844296" cy="4071579"/>
            <a:chOff x="9208424" y="2201737"/>
            <a:chExt cx="1844296" cy="4071579"/>
          </a:xfrm>
        </p:grpSpPr>
        <p:sp>
          <p:nvSpPr>
            <p:cNvPr id="24" name="TextBox 17"/>
            <p:cNvSpPr txBox="1">
              <a:spLocks noChangeArrowheads="1"/>
            </p:cNvSpPr>
            <p:nvPr userDrawn="1"/>
          </p:nvSpPr>
          <p:spPr bwMode="auto">
            <a:xfrm>
              <a:off x="9254242" y="2201737"/>
              <a:ext cx="1798478" cy="1538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Tekst starter uden punktopstilling</a:t>
              </a:r>
              <a:b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</a:b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For at få punktopstilling på teksten (flere niveauer findes), brug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Forøg listeniveau</a:t>
              </a:r>
            </a:p>
            <a:p>
              <a:pPr algn="l" eaLnBrk="1" hangingPunct="1"/>
              <a:endPara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 algn="l" eaLnBrk="1" hangingPunct="1"/>
              <a:endPara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 algn="l" eaLnBrk="1" hangingPunct="1"/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For at få venstrestillet tekst uden punktopstilling, brug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Formindsk listeniveau</a:t>
              </a:r>
            </a:p>
          </p:txBody>
        </p:sp>
        <p:grpSp>
          <p:nvGrpSpPr>
            <p:cNvPr id="25" name="Group 24"/>
            <p:cNvGrpSpPr/>
            <p:nvPr userDrawn="1"/>
          </p:nvGrpSpPr>
          <p:grpSpPr>
            <a:xfrm>
              <a:off x="9253671" y="2997076"/>
              <a:ext cx="754809" cy="1224012"/>
              <a:chOff x="9253671" y="2997076"/>
              <a:chExt cx="754809" cy="1224012"/>
            </a:xfrm>
          </p:grpSpPr>
          <p:sp>
            <p:nvSpPr>
              <p:cNvPr id="33" name="Line 15"/>
              <p:cNvSpPr>
                <a:spLocks noChangeShapeType="1"/>
              </p:cNvSpPr>
              <p:nvPr userDrawn="1"/>
            </p:nvSpPr>
            <p:spPr bwMode="auto">
              <a:xfrm flipV="1">
                <a:off x="9357051" y="4005188"/>
                <a:ext cx="0" cy="215900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 noProof="0" dirty="0">
                  <a:latin typeface="EKF Light" pitchFamily="2" charset="0"/>
                </a:endParaRPr>
              </a:p>
            </p:txBody>
          </p:sp>
          <p:sp>
            <p:nvSpPr>
              <p:cNvPr id="34" name="Line 20"/>
              <p:cNvSpPr>
                <a:spLocks noChangeShapeType="1"/>
              </p:cNvSpPr>
              <p:nvPr userDrawn="1"/>
            </p:nvSpPr>
            <p:spPr bwMode="auto">
              <a:xfrm flipH="1">
                <a:off x="9792580" y="3100355"/>
                <a:ext cx="215900" cy="0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 noProof="0" dirty="0">
                  <a:latin typeface="EKF Light" pitchFamily="2" charset="0"/>
                </a:endParaRPr>
              </a:p>
            </p:txBody>
          </p:sp>
          <p:pic>
            <p:nvPicPr>
              <p:cNvPr id="35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54242" y="2997076"/>
                <a:ext cx="45720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6" name="Rounded Rectangle 35"/>
              <p:cNvSpPr/>
              <p:nvPr userDrawn="1"/>
            </p:nvSpPr>
            <p:spPr>
              <a:xfrm>
                <a:off x="9482842" y="2997076"/>
                <a:ext cx="214465" cy="20697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a-DK" sz="2400" dirty="0">
                  <a:latin typeface="+mn-lt"/>
                </a:endParaRPr>
              </a:p>
            </p:txBody>
          </p:sp>
          <p:pic>
            <p:nvPicPr>
              <p:cNvPr id="37" name="Picture 3"/>
              <p:cNvPicPr>
                <a:picLocks noChangeAspect="1" noChangeArrowheads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9253671" y="3740741"/>
                <a:ext cx="438150" cy="209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" name="Rectangle 37"/>
              <p:cNvSpPr/>
              <p:nvPr userDrawn="1"/>
            </p:nvSpPr>
            <p:spPr>
              <a:xfrm>
                <a:off x="9472746" y="3740741"/>
                <a:ext cx="219075" cy="201169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a-DK" sz="2400" dirty="0">
                  <a:latin typeface="+mn-lt"/>
                </a:endParaRPr>
              </a:p>
            </p:txBody>
          </p:sp>
          <p:sp>
            <p:nvSpPr>
              <p:cNvPr id="39" name="Rounded Rectangle 38"/>
              <p:cNvSpPr/>
              <p:nvPr userDrawn="1"/>
            </p:nvSpPr>
            <p:spPr>
              <a:xfrm>
                <a:off x="9258281" y="3743315"/>
                <a:ext cx="214465" cy="20697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a-DK" sz="2400" dirty="0">
                  <a:latin typeface="+mn-lt"/>
                </a:endParaRPr>
              </a:p>
            </p:txBody>
          </p:sp>
        </p:grpSp>
        <p:sp>
          <p:nvSpPr>
            <p:cNvPr id="26" name="TextBox 25"/>
            <p:cNvSpPr txBox="1">
              <a:spLocks noChangeArrowheads="1"/>
            </p:cNvSpPr>
            <p:nvPr userDrawn="1"/>
          </p:nvSpPr>
          <p:spPr bwMode="auto">
            <a:xfrm>
              <a:off x="9250610" y="4351747"/>
              <a:ext cx="180211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Ændre farve på mellemrubrik</a:t>
              </a:r>
            </a:p>
            <a:p>
              <a:pPr marL="0" indent="0" algn="l" eaLnBrk="1" hangingPunct="1">
                <a:buNone/>
                <a:tabLst>
                  <a:tab pos="150813" algn="l"/>
                </a:tabLst>
              </a:pPr>
              <a:r>
                <a:rPr lang="da-DK" sz="1000" b="1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 </a:t>
              </a:r>
              <a:r>
                <a:rPr 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arker ordet</a:t>
              </a:r>
            </a:p>
            <a:p>
              <a:pPr marL="0" indent="0" algn="l" eaLnBrk="1" hangingPunct="1">
                <a:buNone/>
                <a:tabLst>
                  <a:tab pos="150813" algn="l"/>
                </a:tabLst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	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Vælg den femte farve </a:t>
              </a:r>
              <a:b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i farveskemaet fra </a:t>
              </a:r>
              <a:b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</a:t>
              </a:r>
              <a:r>
                <a:rPr 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PowerPoints topmenu</a:t>
              </a:r>
              <a:endPara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9" name="Group 28"/>
            <p:cNvGrpSpPr/>
            <p:nvPr userDrawn="1"/>
          </p:nvGrpSpPr>
          <p:grpSpPr>
            <a:xfrm>
              <a:off x="9208424" y="5217472"/>
              <a:ext cx="1399488" cy="1055844"/>
              <a:chOff x="9208424" y="2841208"/>
              <a:chExt cx="1399488" cy="1055844"/>
            </a:xfrm>
          </p:grpSpPr>
          <p:pic>
            <p:nvPicPr>
              <p:cNvPr id="30" name="Picture 3"/>
              <p:cNvPicPr>
                <a:picLocks noChangeAspect="1" noChangeArrowheads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9250610" y="2888019"/>
                <a:ext cx="1357302" cy="10090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" name="Oval 30"/>
              <p:cNvSpPr/>
              <p:nvPr userDrawn="1"/>
            </p:nvSpPr>
            <p:spPr>
              <a:xfrm>
                <a:off x="9735310" y="3149812"/>
                <a:ext cx="252028" cy="252028"/>
              </a:xfrm>
              <a:prstGeom prst="ellipse">
                <a:avLst/>
              </a:prstGeom>
              <a:noFill/>
              <a:ln w="190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rIns="46800" rtlCol="0" anchor="ctr"/>
              <a:lstStyle/>
              <a:p>
                <a:pPr algn="l"/>
                <a:endParaRPr lang="da-DK" sz="1200" b="1" dirty="0"/>
              </a:p>
            </p:txBody>
          </p:sp>
          <p:sp>
            <p:nvSpPr>
              <p:cNvPr id="32" name="Oval 31"/>
              <p:cNvSpPr/>
              <p:nvPr userDrawn="1"/>
            </p:nvSpPr>
            <p:spPr>
              <a:xfrm>
                <a:off x="9208424" y="2841208"/>
                <a:ext cx="252028" cy="252028"/>
              </a:xfrm>
              <a:prstGeom prst="ellipse">
                <a:avLst/>
              </a:prstGeom>
              <a:noFill/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rIns="46800" rtlCol="0" anchor="ctr"/>
              <a:lstStyle/>
              <a:p>
                <a:pPr algn="l"/>
                <a:endParaRPr lang="da-DK" sz="12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926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724525" y="5179096"/>
            <a:ext cx="3168649" cy="14280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9692" y="627368"/>
            <a:ext cx="7093482" cy="1143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724525" y="1881187"/>
            <a:ext cx="3168649" cy="3243907"/>
          </a:xfrm>
          <a:solidFill>
            <a:srgbClr val="DDDDDD"/>
          </a:solidFill>
        </p:spPr>
        <p:txBody>
          <a:bodyPr lIns="144000" tIns="144000" rIns="144000" bIns="72000"/>
          <a:lstStyle>
            <a:lvl1pPr marL="0" indent="0">
              <a:spcBef>
                <a:spcPts val="600"/>
              </a:spcBef>
              <a:buFontTx/>
              <a:buNone/>
              <a:defRPr sz="1500">
                <a:solidFill>
                  <a:schemeClr val="accent1"/>
                </a:solidFill>
                <a:latin typeface="EKF Medium" pitchFamily="2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500">
                <a:latin typeface="EKF Medium" pitchFamily="2" charset="0"/>
              </a:defRPr>
            </a:lvl2pPr>
            <a:lvl3pPr marL="122400" indent="-122400">
              <a:spcBef>
                <a:spcPts val="600"/>
              </a:spcBef>
              <a:buClr>
                <a:schemeClr val="accent1"/>
              </a:buClr>
              <a:buSzPct val="135000"/>
              <a:buFont typeface="EKF Light" panose="02000503030000020004" pitchFamily="2" charset="0"/>
              <a:buChar char="›"/>
              <a:defRPr sz="1500">
                <a:latin typeface="EKF Medium" pitchFamily="2" charset="0"/>
              </a:defRPr>
            </a:lvl3pPr>
            <a:lvl4pPr marL="244800" indent="-122400">
              <a:spcBef>
                <a:spcPts val="600"/>
              </a:spcBef>
              <a:defRPr sz="1500">
                <a:latin typeface="EKF Medium" pitchFamily="2" charset="0"/>
              </a:defRPr>
            </a:lvl4pPr>
            <a:lvl5pPr marL="367200" indent="-122400">
              <a:spcBef>
                <a:spcPts val="600"/>
              </a:spcBef>
              <a:defRPr sz="1500">
                <a:latin typeface="EKF Medium" pitchFamily="2" charset="0"/>
              </a:defRPr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5886692" y="5300662"/>
            <a:ext cx="2844315" cy="1152525"/>
          </a:xfrm>
        </p:spPr>
        <p:txBody>
          <a:bodyPr/>
          <a:lstStyle>
            <a:lvl1pPr marL="0" indent="0">
              <a:buFontTx/>
              <a:buNone/>
              <a:defRPr sz="1500">
                <a:latin typeface="EKF Medium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da-DK" noProof="1"/>
              <a:t>Vælg pladsholderen og indsæt logo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252413" y="1881188"/>
            <a:ext cx="5415867" cy="47259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da-DK" noProof="1"/>
              <a:t>Vælg billedepladsholderen og indsæt billede</a:t>
            </a:r>
          </a:p>
          <a:p>
            <a:endParaRPr lang="da-DK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40826" y="1187388"/>
            <a:ext cx="1146148" cy="581698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4200" dirty="0">
                <a:solidFill>
                  <a:srgbClr val="656565"/>
                </a:solidFill>
              </a:rPr>
              <a:t>Case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SLIDE </a:t>
            </a:r>
            <a:fld id="{EAF38D91-B15F-4869-9D1A-38B03E6BE5A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045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9750" y="2239200"/>
            <a:ext cx="8064499" cy="455687"/>
          </a:xfrm>
        </p:spPr>
        <p:txBody>
          <a:bodyPr/>
          <a:lstStyle>
            <a:lvl1pPr marL="0" indent="0">
              <a:buFontTx/>
              <a:buNone/>
              <a:defRPr i="1"/>
            </a:lvl1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styles</a:t>
            </a:r>
            <a:endParaRPr lang="da-DK" noProof="0" dirty="0"/>
          </a:p>
        </p:txBody>
      </p:sp>
      <p:sp>
        <p:nvSpPr>
          <p:cNvPr id="1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39999" y="2813525"/>
            <a:ext cx="8064249" cy="3639663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da-DK" dirty="0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a-DK" dirty="0"/>
              <a:t>SLIDE </a:t>
            </a:r>
            <a:fld id="{EAF38D91-B15F-4869-9D1A-38B03E6BE5A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46044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ullsiz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9751" y="2239200"/>
            <a:ext cx="8064250" cy="455687"/>
          </a:xfrm>
        </p:spPr>
        <p:txBody>
          <a:bodyPr/>
          <a:lstStyle>
            <a:lvl1pPr marL="0" indent="0">
              <a:buFontTx/>
              <a:buNone/>
              <a:defRPr i="1"/>
            </a:lvl1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styles</a:t>
            </a:r>
            <a:endParaRPr lang="da-DK" noProof="0" dirty="0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40000" y="2813525"/>
            <a:ext cx="8064000" cy="3641275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da-DK" dirty="0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Slide Number Placeholder 10" hidden="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SLIDE </a:t>
            </a:r>
            <a:fld id="{EAF38D91-B15F-4869-9D1A-38B03E6BE5A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839446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Medium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9751" y="2239200"/>
            <a:ext cx="6156000" cy="455687"/>
          </a:xfrm>
        </p:spPr>
        <p:txBody>
          <a:bodyPr/>
          <a:lstStyle>
            <a:lvl1pPr marL="0" indent="0">
              <a:buFontTx/>
              <a:buNone/>
              <a:defRPr i="1"/>
            </a:lvl1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styles</a:t>
            </a:r>
            <a:endParaRPr lang="da-DK" noProof="0" dirty="0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40000" y="2813525"/>
            <a:ext cx="6156000" cy="3641275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da-DK" dirty="0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Slide Number Placeholder 10" hidden="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SLIDE </a:t>
            </a:r>
            <a:fld id="{EAF38D91-B15F-4869-9D1A-38B03E6BE5A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2262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ed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600" y="-3600"/>
            <a:ext cx="9151200" cy="686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EKF Light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1016732"/>
            <a:ext cx="7272000" cy="4853860"/>
          </a:xfrm>
        </p:spPr>
        <p:txBody>
          <a:bodyPr>
            <a:noAutofit/>
          </a:bodyPr>
          <a:lstStyle>
            <a:lvl1pPr>
              <a:lnSpc>
                <a:spcPct val="81000"/>
              </a:lnSpc>
              <a:defRPr sz="9300">
                <a:solidFill>
                  <a:schemeClr val="accent1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7984098" y="4652588"/>
            <a:ext cx="446088" cy="935038"/>
          </a:xfrm>
          <a:custGeom>
            <a:avLst/>
            <a:gdLst>
              <a:gd name="T0" fmla="*/ 10 w 7586"/>
              <a:gd name="T1" fmla="*/ 0 h 15904"/>
              <a:gd name="T2" fmla="*/ 5148 w 7586"/>
              <a:gd name="T3" fmla="*/ 7956 h 15904"/>
              <a:gd name="T4" fmla="*/ 0 w 7586"/>
              <a:gd name="T5" fmla="*/ 15904 h 15904"/>
              <a:gd name="T6" fmla="*/ 2421 w 7586"/>
              <a:gd name="T7" fmla="*/ 15904 h 15904"/>
              <a:gd name="T8" fmla="*/ 7586 w 7586"/>
              <a:gd name="T9" fmla="*/ 7955 h 15904"/>
              <a:gd name="T10" fmla="*/ 2466 w 7586"/>
              <a:gd name="T11" fmla="*/ 0 h 15904"/>
              <a:gd name="T12" fmla="*/ 10 w 7586"/>
              <a:gd name="T13" fmla="*/ 0 h 15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86" h="15904">
                <a:moveTo>
                  <a:pt x="10" y="0"/>
                </a:moveTo>
                <a:lnTo>
                  <a:pt x="5148" y="7956"/>
                </a:lnTo>
                <a:lnTo>
                  <a:pt x="0" y="15904"/>
                </a:lnTo>
                <a:lnTo>
                  <a:pt x="2421" y="15904"/>
                </a:lnTo>
                <a:lnTo>
                  <a:pt x="7586" y="7955"/>
                </a:lnTo>
                <a:lnTo>
                  <a:pt x="2466" y="0"/>
                </a:lnTo>
                <a:lnTo>
                  <a:pt x="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noProof="0" dirty="0">
              <a:latin typeface="EKF Light" pitchFamily="2" charset="0"/>
            </a:endParaRP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SLIDE </a:t>
            </a:r>
            <a:fld id="{EAF38D91-B15F-4869-9D1A-38B03E6BE5A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SD_ART_LogoSmall"/>
          <p:cNvSpPr>
            <a:spLocks/>
          </p:cNvSpPr>
          <p:nvPr userDrawn="1"/>
        </p:nvSpPr>
        <p:spPr>
          <a:xfrm>
            <a:off x="540000" y="244800"/>
            <a:ext cx="990000" cy="309600"/>
          </a:xfrm>
          <a:prstGeom prst="rect">
            <a:avLst/>
          </a:prstGeom>
          <a:noFill/>
          <a:ln w="101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00" dirty="0">
              <a:latin typeface="EKF Medium" pitchFamily="2" charset="0"/>
            </a:endParaRPr>
          </a:p>
        </p:txBody>
      </p:sp>
      <p:pic>
        <p:nvPicPr>
          <p:cNvPr id="9" name="SD_ART_LogoSmall_bmkArt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44800"/>
            <a:ext cx="989034" cy="309600"/>
          </a:xfrm>
          <a:prstGeom prst="rect">
            <a:avLst/>
          </a:prstGeom>
        </p:spPr>
      </p:pic>
      <p:sp>
        <p:nvSpPr>
          <p:cNvPr id="13" name="SD_VAR_Header"/>
          <p:cNvSpPr/>
          <p:nvPr userDrawn="1">
            <p:custDataLst>
              <p:tags r:id="rId1"/>
            </p:custDataLst>
          </p:nvPr>
        </p:nvSpPr>
        <p:spPr>
          <a:xfrm>
            <a:off x="1141413" y="220664"/>
            <a:ext cx="7751762" cy="128004"/>
          </a:xfrm>
          <a:prstGeom prst="rect">
            <a:avLst/>
          </a:prstGeom>
          <a:noFill/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a-DK" sz="900" cap="all" baseline="0">
                <a:solidFill>
                  <a:srgbClr val="656565"/>
                </a:solidFill>
                <a:latin typeface="EKF Medium" pitchFamily="2" charset="0"/>
              </a:rPr>
              <a:t>En introduktion til EKF's produkter / SLIDE </a:t>
            </a:r>
            <a:fld id="{22FB17D1-0FC0-49F5-A71B-DE322DF43895}" type="slidenum">
              <a:rPr lang="da-DK" sz="900" cap="all" baseline="0" smtClean="0">
                <a:solidFill>
                  <a:srgbClr val="656565"/>
                </a:solidFill>
                <a:latin typeface="EKF Medium" pitchFamily="2" charset="0"/>
              </a:rPr>
              <a:t>‹nr.›</a:t>
            </a:fld>
            <a:endParaRPr lang="da-DK" sz="900" cap="all" baseline="0" dirty="0">
              <a:solidFill>
                <a:srgbClr val="656565"/>
              </a:solidFill>
              <a:latin typeface="EKF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7995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1156450"/>
            <a:ext cx="8353175" cy="5295866"/>
          </a:xfrm>
        </p:spPr>
        <p:txBody>
          <a:bodyPr anchor="t" anchorCtr="0"/>
          <a:lstStyle>
            <a:lvl1pPr>
              <a:lnSpc>
                <a:spcPts val="5600"/>
              </a:lnSpc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SLIDE </a:t>
            </a:r>
            <a:fld id="{EAF38D91-B15F-4869-9D1A-38B03E6BE5A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675283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252413" y="1233488"/>
            <a:ext cx="8640068" cy="5373687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da-DK" noProof="1"/>
              <a:t>Vælg billedepladsholderen og indsæt billede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a-DK" dirty="0"/>
              <a:t>SLIDE </a:t>
            </a:r>
            <a:fld id="{EAF38D91-B15F-4869-9D1A-38B03E6BE5A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925968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SLIDE </a:t>
            </a:r>
            <a:fld id="{EAF38D91-B15F-4869-9D1A-38B03E6BE5A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87157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SLIDE </a:t>
            </a:r>
            <a:fld id="{EAF38D91-B15F-4869-9D1A-38B03E6BE5A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722439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SLIDE </a:t>
            </a:r>
            <a:fld id="{EAF38D91-B15F-4869-9D1A-38B03E6BE5A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SD_ART_LogoSmall"/>
          <p:cNvSpPr/>
          <p:nvPr userDrawn="1"/>
        </p:nvSpPr>
        <p:spPr>
          <a:xfrm>
            <a:off x="4197600" y="3081600"/>
            <a:ext cx="2250000" cy="705600"/>
          </a:xfrm>
          <a:prstGeom prst="rect">
            <a:avLst/>
          </a:prstGeom>
          <a:noFill/>
          <a:ln w="101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00" dirty="0">
              <a:latin typeface="EKF Medium" pitchFamily="2" charset="0"/>
            </a:endParaRPr>
          </a:p>
        </p:txBody>
      </p:sp>
      <p:pic>
        <p:nvPicPr>
          <p:cNvPr id="9" name="SD_ART_LogoSmall_bmkAr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601" y="3081600"/>
            <a:ext cx="2254077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3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:\Eksport Kredit Fonden\Jobs\4990_Opgradering af PresentationEngine\Received\Thumbnails\Slide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999" y="0"/>
            <a:ext cx="2163817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1" y="2193924"/>
            <a:ext cx="8064250" cy="4259411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9" name="TextBox 20"/>
          <p:cNvSpPr txBox="1">
            <a:spLocks noChangeArrowheads="1"/>
          </p:cNvSpPr>
          <p:nvPr userDrawn="1"/>
        </p:nvSpPr>
        <p:spPr bwMode="auto">
          <a:xfrm>
            <a:off x="9254242" y="2201737"/>
            <a:ext cx="16684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Slide med bullets</a:t>
            </a:r>
            <a:b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Brug </a:t>
            </a: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Forøge / Formindske </a:t>
            </a:r>
            <a:b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indryk</a:t>
            </a: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for at skifte mellem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de forskellige niveauer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740" y="2859410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 userDrawn="1"/>
        </p:nvSpPr>
        <p:spPr>
          <a:xfrm>
            <a:off x="9494340" y="2859410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61833" y="2856836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9980908" y="2856836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9766443" y="2859410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546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mediu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1" y="2193924"/>
            <a:ext cx="6156235" cy="4259411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82119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1" y="2193925"/>
            <a:ext cx="3924300" cy="4259264"/>
          </a:xfrm>
        </p:spPr>
        <p:txBody>
          <a:bodyPr/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50" y="2193925"/>
            <a:ext cx="3924299" cy="4259264"/>
          </a:xfrm>
        </p:spPr>
        <p:txBody>
          <a:bodyPr/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6" name="TextBox 20"/>
          <p:cNvSpPr txBox="1">
            <a:spLocks noChangeArrowheads="1"/>
          </p:cNvSpPr>
          <p:nvPr userDrawn="1"/>
        </p:nvSpPr>
        <p:spPr bwMode="auto">
          <a:xfrm>
            <a:off x="9254242" y="2201737"/>
            <a:ext cx="16684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Slide med bullets</a:t>
            </a:r>
            <a:b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Brug </a:t>
            </a: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Forøge / Formindske </a:t>
            </a:r>
            <a:b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indryk</a:t>
            </a: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for at skifte mellem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de forskellige niveauer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740" y="2859410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 userDrawn="1"/>
        </p:nvSpPr>
        <p:spPr>
          <a:xfrm>
            <a:off x="9494340" y="2859410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61833" y="2856836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9980908" y="2856836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9766443" y="2859410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190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:\Eksport Kredit Fonden\Jobs\4990_Opgradering af PresentationEngine\Received\Thumbnails\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610" y="1"/>
            <a:ext cx="2158517" cy="16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52413" y="1233487"/>
            <a:ext cx="5256211" cy="53736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da-DK" noProof="1"/>
              <a:t>Vælg billedepladsholderen og indsæt billede</a:t>
            </a:r>
          </a:p>
          <a:p>
            <a:endParaRPr lang="da-DK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724525" y="1157287"/>
            <a:ext cx="3168650" cy="54498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/>
            </a:lvl1pPr>
            <a:lvl2pPr marL="194400" indent="-194400">
              <a:buClr>
                <a:schemeClr val="accent1"/>
              </a:buClr>
              <a:buSzPct val="135000"/>
              <a:buFont typeface="EKF Light" panose="02000503030000020004" pitchFamily="2" charset="0"/>
              <a:buChar char="›"/>
              <a:defRPr sz="2300"/>
            </a:lvl2pPr>
            <a:lvl3pPr marL="388800">
              <a:defRPr/>
            </a:lvl3pPr>
            <a:lvl4pPr marL="583200">
              <a:defRPr/>
            </a:lvl4pPr>
            <a:lvl5pPr marL="777600">
              <a:defRPr/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9250610" y="2024063"/>
            <a:ext cx="15500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tabLst>
                <a:tab pos="134938" algn="l"/>
              </a:tabLst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Fremhæv tekst</a:t>
            </a:r>
          </a:p>
          <a:p>
            <a:pPr marL="0" indent="0" algn="l" eaLnBrk="1" hangingPunct="1">
              <a:buNone/>
              <a:tabLst>
                <a:tab pos="134938" algn="l"/>
              </a:tabLst>
            </a:pP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1.	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arker ordet</a:t>
            </a:r>
          </a:p>
          <a:p>
            <a:pPr marL="0" indent="0" algn="l" eaLnBrk="1" hangingPunct="1">
              <a:buNone/>
              <a:tabLst>
                <a:tab pos="134938" algn="l"/>
              </a:tabLst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2.	</a:t>
            </a: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Vælg den femte farve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	i farveskemaet fra 	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PowerPoints topmenu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9208424" y="2841208"/>
            <a:ext cx="1399488" cy="1055844"/>
            <a:chOff x="9208424" y="2841208"/>
            <a:chExt cx="1399488" cy="1055844"/>
          </a:xfrm>
        </p:grpSpPr>
        <p:pic>
          <p:nvPicPr>
            <p:cNvPr id="31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250610" y="2888019"/>
              <a:ext cx="1357302" cy="100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Oval 33"/>
            <p:cNvSpPr/>
            <p:nvPr userDrawn="1"/>
          </p:nvSpPr>
          <p:spPr>
            <a:xfrm>
              <a:off x="9735310" y="3149812"/>
              <a:ext cx="252028" cy="252028"/>
            </a:xfrm>
            <a:prstGeom prst="ellipse">
              <a:avLst/>
            </a:pr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l"/>
              <a:endParaRPr lang="da-DK" sz="1200" b="1" dirty="0"/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9208424" y="2841208"/>
              <a:ext cx="252028" cy="252028"/>
            </a:xfrm>
            <a:prstGeom prst="ellipse">
              <a:avLst/>
            </a:prstGeom>
            <a:noFill/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l"/>
              <a:endParaRPr lang="da-DK" sz="1200" b="1" dirty="0"/>
            </a:p>
          </p:txBody>
        </p:sp>
      </p:grpSp>
      <p:sp>
        <p:nvSpPr>
          <p:cNvPr id="36" name="TextBox 17"/>
          <p:cNvSpPr txBox="1">
            <a:spLocks noChangeArrowheads="1"/>
          </p:cNvSpPr>
          <p:nvPr userDrawn="1"/>
        </p:nvSpPr>
        <p:spPr bwMode="auto">
          <a:xfrm>
            <a:off x="9254242" y="4073945"/>
            <a:ext cx="168362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Tekst starter uden punktopstilling</a:t>
            </a:r>
            <a:b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For at få punktopstilling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på teksten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(flere niveauer findes),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brug </a:t>
            </a: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Forøg listeniveau</a:t>
            </a:r>
          </a:p>
          <a:p>
            <a:pPr algn="l" eaLnBrk="1" hangingPunct="1"/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algn="l" eaLnBrk="1" hangingPunct="1"/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algn="l" eaLnBrk="1" hangingPunct="1"/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For at få venstrestillet tekst uden punktopstilling,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brug </a:t>
            </a: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Formindsk listeniveau</a:t>
            </a:r>
          </a:p>
        </p:txBody>
      </p:sp>
      <p:sp>
        <p:nvSpPr>
          <p:cNvPr id="37" name="Line 15"/>
          <p:cNvSpPr>
            <a:spLocks noChangeShapeType="1"/>
          </p:cNvSpPr>
          <p:nvPr userDrawn="1"/>
        </p:nvSpPr>
        <p:spPr bwMode="auto">
          <a:xfrm flipV="1">
            <a:off x="9357051" y="6057416"/>
            <a:ext cx="0" cy="215900"/>
          </a:xfrm>
          <a:prstGeom prst="lin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noProof="0" dirty="0">
              <a:latin typeface="EKF Light" pitchFamily="2" charset="0"/>
            </a:endParaRPr>
          </a:p>
        </p:txBody>
      </p:sp>
      <p:sp>
        <p:nvSpPr>
          <p:cNvPr id="38" name="Line 20"/>
          <p:cNvSpPr>
            <a:spLocks noChangeShapeType="1"/>
          </p:cNvSpPr>
          <p:nvPr userDrawn="1"/>
        </p:nvSpPr>
        <p:spPr bwMode="auto">
          <a:xfrm flipH="1">
            <a:off x="9792580" y="5152583"/>
            <a:ext cx="215900" cy="0"/>
          </a:xfrm>
          <a:prstGeom prst="lin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noProof="0" dirty="0">
              <a:latin typeface="EKF Light" pitchFamily="2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242" y="5049304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ounded Rectangle 39"/>
          <p:cNvSpPr/>
          <p:nvPr userDrawn="1"/>
        </p:nvSpPr>
        <p:spPr>
          <a:xfrm>
            <a:off x="9482842" y="5049304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53671" y="5792969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ectangle 41"/>
          <p:cNvSpPr/>
          <p:nvPr userDrawn="1"/>
        </p:nvSpPr>
        <p:spPr>
          <a:xfrm>
            <a:off x="9472746" y="5792969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43" name="Rounded Rectangle 42"/>
          <p:cNvSpPr/>
          <p:nvPr userDrawn="1"/>
        </p:nvSpPr>
        <p:spPr>
          <a:xfrm>
            <a:off x="9258281" y="5795543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9747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627368"/>
            <a:ext cx="8353174" cy="1143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0000" y="2193925"/>
            <a:ext cx="4968624" cy="4413250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5724525" y="2257425"/>
            <a:ext cx="3168649" cy="434975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da-DK" noProof="1"/>
              <a:t>Vælg billedepladsholderen og indsæt billede</a:t>
            </a:r>
          </a:p>
        </p:txBody>
      </p:sp>
      <p:sp>
        <p:nvSpPr>
          <p:cNvPr id="29" name="TextBox 20"/>
          <p:cNvSpPr txBox="1">
            <a:spLocks noChangeArrowheads="1"/>
          </p:cNvSpPr>
          <p:nvPr userDrawn="1"/>
        </p:nvSpPr>
        <p:spPr bwMode="auto">
          <a:xfrm>
            <a:off x="9254242" y="2201737"/>
            <a:ext cx="16684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Slide med bullets</a:t>
            </a:r>
            <a:b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Brug </a:t>
            </a: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Forøge / Formindske </a:t>
            </a:r>
            <a:b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indryk</a:t>
            </a: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for at skifte mellem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de forskellige niveauer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740" y="2859410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ounded Rectangle 30"/>
          <p:cNvSpPr/>
          <p:nvPr userDrawn="1"/>
        </p:nvSpPr>
        <p:spPr>
          <a:xfrm>
            <a:off x="9494340" y="2859410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61833" y="2856836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 userDrawn="1"/>
        </p:nvSpPr>
        <p:spPr>
          <a:xfrm>
            <a:off x="9980908" y="2856836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34" name="Rounded Rectangle 33"/>
          <p:cNvSpPr/>
          <p:nvPr userDrawn="1"/>
        </p:nvSpPr>
        <p:spPr>
          <a:xfrm>
            <a:off x="9766443" y="2859410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2000" y="0"/>
            <a:ext cx="2160125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73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:\Eksport Kredit Fonden\Jobs\4990_Opgradering af PresentationEngine\Received\Thumbnails\Slide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450" y="0"/>
            <a:ext cx="2152309" cy="161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52413" y="1881188"/>
            <a:ext cx="8640762" cy="4725986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da-DK" noProof="1"/>
              <a:t>Vælg billedepladsholderen og indsæt billede</a:t>
            </a:r>
          </a:p>
        </p:txBody>
      </p:sp>
    </p:spTree>
    <p:extLst>
      <p:ext uri="{BB962C8B-B14F-4D97-AF65-F5344CB8AC3E}">
        <p14:creationId xmlns:p14="http://schemas.microsoft.com/office/powerpoint/2010/main" val="36905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627368"/>
            <a:ext cx="80645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1" y="2193924"/>
            <a:ext cx="8064250" cy="42594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3" name="SD_ART_LogoSmall"/>
          <p:cNvSpPr>
            <a:spLocks/>
          </p:cNvSpPr>
          <p:nvPr/>
        </p:nvSpPr>
        <p:spPr>
          <a:xfrm>
            <a:off x="540000" y="244800"/>
            <a:ext cx="990000" cy="309600"/>
          </a:xfrm>
          <a:prstGeom prst="rect">
            <a:avLst/>
          </a:prstGeom>
          <a:noFill/>
          <a:ln w="101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00" dirty="0">
              <a:latin typeface="EKF Medium" pitchFamily="2" charset="0"/>
            </a:endParaRPr>
          </a:p>
        </p:txBody>
      </p:sp>
      <p:pic>
        <p:nvPicPr>
          <p:cNvPr id="6" name="SD_ART_LogoSmall_bmkArt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44800"/>
            <a:ext cx="989034" cy="309600"/>
          </a:xfrm>
          <a:prstGeom prst="rect">
            <a:avLst/>
          </a:prstGeom>
        </p:spPr>
      </p:pic>
      <p:sp>
        <p:nvSpPr>
          <p:cNvPr id="7" name="SD_VAR_Header"/>
          <p:cNvSpPr/>
          <p:nvPr>
            <p:custDataLst>
              <p:tags r:id="rId22"/>
            </p:custDataLst>
          </p:nvPr>
        </p:nvSpPr>
        <p:spPr>
          <a:xfrm>
            <a:off x="1141413" y="220664"/>
            <a:ext cx="7751762" cy="128004"/>
          </a:xfrm>
          <a:prstGeom prst="rect">
            <a:avLst/>
          </a:prstGeom>
          <a:noFill/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a-DK" sz="900" cap="all" baseline="0">
                <a:solidFill>
                  <a:srgbClr val="656565"/>
                </a:solidFill>
                <a:latin typeface="EKF Medium" pitchFamily="2" charset="0"/>
              </a:rPr>
              <a:t>En introduktion til EKF's produkter / SLIDE </a:t>
            </a:r>
            <a:fld id="{58A53699-4EFA-4FD7-9422-158ECC1ED219}" type="slidenum">
              <a:rPr lang="da-DK" sz="900" cap="all" baseline="0" smtClean="0">
                <a:solidFill>
                  <a:srgbClr val="656565"/>
                </a:solidFill>
                <a:latin typeface="EKF Medium" pitchFamily="2" charset="0"/>
              </a:rPr>
              <a:t>‹nr.›</a:t>
            </a:fld>
            <a:endParaRPr lang="da-DK" sz="900" cap="all" baseline="0" dirty="0">
              <a:solidFill>
                <a:srgbClr val="656565"/>
              </a:solidFill>
              <a:latin typeface="EKF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10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2" r:id="rId2"/>
    <p:sldLayoutId id="2147483667" r:id="rId3"/>
    <p:sldLayoutId id="2147483650" r:id="rId4"/>
    <p:sldLayoutId id="2147483668" r:id="rId5"/>
    <p:sldLayoutId id="2147483652" r:id="rId6"/>
    <p:sldLayoutId id="2147483663" r:id="rId7"/>
    <p:sldLayoutId id="2147483665" r:id="rId8"/>
    <p:sldLayoutId id="2147483664" r:id="rId9"/>
    <p:sldLayoutId id="2147483666" r:id="rId10"/>
    <p:sldLayoutId id="2147483690" r:id="rId11"/>
    <p:sldLayoutId id="2147483694" r:id="rId12"/>
    <p:sldLayoutId id="2147483695" r:id="rId13"/>
    <p:sldLayoutId id="2147483660" r:id="rId14"/>
    <p:sldLayoutId id="2147483700" r:id="rId15"/>
    <p:sldLayoutId id="2147483661" r:id="rId16"/>
    <p:sldLayoutId id="2147483662" r:id="rId17"/>
    <p:sldLayoutId id="2147483654" r:id="rId18"/>
    <p:sldLayoutId id="2147483655" r:id="rId19"/>
    <p:sldLayoutId id="2147483669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94400" indent="-194400" algn="l" defTabSz="914400" rtl="0" eaLnBrk="1" latinLnBrk="0" hangingPunct="1">
        <a:spcBef>
          <a:spcPts val="0"/>
        </a:spcBef>
        <a:buClr>
          <a:schemeClr val="accent1"/>
        </a:buClr>
        <a:buSzPct val="135000"/>
        <a:buFont typeface="EKF Light" panose="02000503030000020004" pitchFamily="2" charset="0"/>
        <a:buChar char="›"/>
        <a:defRPr sz="2300" kern="1200">
          <a:solidFill>
            <a:srgbClr val="656565"/>
          </a:solidFill>
          <a:latin typeface="+mn-lt"/>
          <a:ea typeface="+mn-ea"/>
          <a:cs typeface="+mn-cs"/>
        </a:defRPr>
      </a:lvl1pPr>
      <a:lvl2pPr marL="388800" indent="-194400" algn="l" defTabSz="914400" rtl="0" eaLnBrk="1" latinLnBrk="0" hangingPunct="1">
        <a:spcBef>
          <a:spcPts val="0"/>
        </a:spcBef>
        <a:buClr>
          <a:srgbClr val="656565"/>
        </a:buClr>
        <a:buFont typeface="EKF Light" pitchFamily="2" charset="0"/>
        <a:buChar char="–"/>
        <a:defRPr sz="2300" kern="1200">
          <a:solidFill>
            <a:srgbClr val="656565"/>
          </a:solidFill>
          <a:latin typeface="+mn-lt"/>
          <a:ea typeface="+mn-ea"/>
          <a:cs typeface="+mn-cs"/>
        </a:defRPr>
      </a:lvl2pPr>
      <a:lvl3pPr marL="583200" indent="-194400" algn="l" defTabSz="914400" rtl="0" eaLnBrk="1" latinLnBrk="0" hangingPunct="1">
        <a:spcBef>
          <a:spcPts val="0"/>
        </a:spcBef>
        <a:buClr>
          <a:srgbClr val="656565"/>
        </a:buClr>
        <a:buFont typeface="EKF Light" pitchFamily="2" charset="0"/>
        <a:buChar char="–"/>
        <a:defRPr sz="2300" kern="1200">
          <a:solidFill>
            <a:srgbClr val="656565"/>
          </a:solidFill>
          <a:latin typeface="+mn-lt"/>
          <a:ea typeface="+mn-ea"/>
          <a:cs typeface="+mn-cs"/>
        </a:defRPr>
      </a:lvl3pPr>
      <a:lvl4pPr marL="777600" indent="-194400" algn="l" defTabSz="914400" rtl="0" eaLnBrk="1" latinLnBrk="0" hangingPunct="1">
        <a:spcBef>
          <a:spcPts val="0"/>
        </a:spcBef>
        <a:buClr>
          <a:srgbClr val="656565"/>
        </a:buClr>
        <a:buFont typeface="EKF Light" pitchFamily="2" charset="0"/>
        <a:buChar char="–"/>
        <a:defRPr sz="2300" kern="1200">
          <a:solidFill>
            <a:srgbClr val="656565"/>
          </a:solidFill>
          <a:latin typeface="+mn-lt"/>
          <a:ea typeface="+mn-ea"/>
          <a:cs typeface="+mn-cs"/>
        </a:defRPr>
      </a:lvl4pPr>
      <a:lvl5pPr marL="972000" indent="-194400" algn="l" defTabSz="914400" rtl="0" eaLnBrk="1" latinLnBrk="0" hangingPunct="1">
        <a:spcBef>
          <a:spcPts val="0"/>
        </a:spcBef>
        <a:buClr>
          <a:srgbClr val="656565"/>
        </a:buClr>
        <a:buFont typeface="EKF Light" pitchFamily="2" charset="0"/>
        <a:buChar char="–"/>
        <a:defRPr sz="2300" kern="1200">
          <a:solidFill>
            <a:srgbClr val="65656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627368"/>
            <a:ext cx="8064250" cy="1143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1" y="2193924"/>
            <a:ext cx="8064250" cy="42594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8172400" y="99906"/>
            <a:ext cx="729444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rgbClr val="656565"/>
                </a:solidFill>
                <a:latin typeface="EKF Medium" pitchFamily="2" charset="0"/>
              </a:defRPr>
            </a:lvl1pPr>
          </a:lstStyle>
          <a:p>
            <a:r>
              <a:rPr lang="da-DK" dirty="0"/>
              <a:t>SLIDE </a:t>
            </a:r>
            <a:fld id="{EAF38D91-B15F-4869-9D1A-38B03E6BE5A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6038800" y="214983"/>
            <a:ext cx="2133600" cy="1422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da-DK" sz="900" cap="all" baseline="0" dirty="0">
                <a:solidFill>
                  <a:schemeClr val="bg1"/>
                </a:solidFill>
                <a:latin typeface="EKF Medium" charset="0"/>
              </a:defRPr>
            </a:lvl1pPr>
          </a:lstStyle>
          <a:p>
            <a:endParaRPr lang="da-DK" dirty="0"/>
          </a:p>
        </p:txBody>
      </p:sp>
      <p:sp>
        <p:nvSpPr>
          <p:cNvPr id="10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1141412" y="216659"/>
            <a:ext cx="4897387" cy="1405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da-DK" sz="900" cap="all" baseline="0">
                <a:solidFill>
                  <a:schemeClr val="bg1"/>
                </a:solidFill>
                <a:latin typeface="EKF Medium" charset="0"/>
              </a:defRPr>
            </a:lvl1pPr>
          </a:lstStyle>
          <a:p>
            <a:endParaRPr lang="da-DK" dirty="0"/>
          </a:p>
        </p:txBody>
      </p:sp>
      <p:sp>
        <p:nvSpPr>
          <p:cNvPr id="11" name="SD_ART_LogoSmall"/>
          <p:cNvSpPr>
            <a:spLocks/>
          </p:cNvSpPr>
          <p:nvPr/>
        </p:nvSpPr>
        <p:spPr>
          <a:xfrm>
            <a:off x="540000" y="244800"/>
            <a:ext cx="990000" cy="309600"/>
          </a:xfrm>
          <a:prstGeom prst="rect">
            <a:avLst/>
          </a:prstGeom>
          <a:noFill/>
          <a:ln w="101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00" dirty="0">
              <a:latin typeface="EKF Medium" pitchFamily="2" charset="0"/>
            </a:endParaRPr>
          </a:p>
        </p:txBody>
      </p:sp>
      <p:pic>
        <p:nvPicPr>
          <p:cNvPr id="7" name="SD_ART_LogoSmall_bmkArt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44800"/>
            <a:ext cx="989034" cy="309600"/>
          </a:xfrm>
          <a:prstGeom prst="rect">
            <a:avLst/>
          </a:prstGeom>
        </p:spPr>
      </p:pic>
      <p:sp>
        <p:nvSpPr>
          <p:cNvPr id="13" name="SD_VAR_Header"/>
          <p:cNvSpPr/>
          <p:nvPr>
            <p:custDataLst>
              <p:tags r:id="rId21"/>
            </p:custDataLst>
          </p:nvPr>
        </p:nvSpPr>
        <p:spPr>
          <a:xfrm>
            <a:off x="1141413" y="220664"/>
            <a:ext cx="7751762" cy="128004"/>
          </a:xfrm>
          <a:prstGeom prst="rect">
            <a:avLst/>
          </a:prstGeom>
          <a:noFill/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a-DK" sz="900" cap="all" baseline="0">
                <a:solidFill>
                  <a:srgbClr val="656565"/>
                </a:solidFill>
                <a:latin typeface="EKF Medium" pitchFamily="2" charset="0"/>
              </a:rPr>
              <a:t>En introduktion til EKF's produkter / SLIDE </a:t>
            </a:r>
            <a:fld id="{17044836-CEF1-4FD9-BD71-FF7CA032D8C0}" type="slidenum">
              <a:rPr lang="da-DK" sz="900" cap="all" baseline="0" smtClean="0">
                <a:solidFill>
                  <a:srgbClr val="656565"/>
                </a:solidFill>
                <a:latin typeface="EKF Medium" pitchFamily="2" charset="0"/>
              </a:rPr>
              <a:t>‹nr.›</a:t>
            </a:fld>
            <a:endParaRPr lang="da-DK" sz="900" cap="all" baseline="0" dirty="0">
              <a:solidFill>
                <a:srgbClr val="656565"/>
              </a:solidFill>
              <a:latin typeface="EKF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45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93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91" r:id="rId11"/>
    <p:sldLayoutId id="2147483696" r:id="rId12"/>
    <p:sldLayoutId id="2147483697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94400" indent="-194400" algn="l" defTabSz="914400" rtl="0" eaLnBrk="1" latinLnBrk="0" hangingPunct="1">
        <a:spcBef>
          <a:spcPts val="0"/>
        </a:spcBef>
        <a:buClr>
          <a:schemeClr val="accent1"/>
        </a:buClr>
        <a:buSzPct val="135000"/>
        <a:buFont typeface="EKF Light" panose="02000503030000020004" pitchFamily="2" charset="0"/>
        <a:buChar char="›"/>
        <a:defRPr sz="2300" kern="1200">
          <a:solidFill>
            <a:srgbClr val="656565"/>
          </a:solidFill>
          <a:latin typeface="+mn-lt"/>
          <a:ea typeface="+mn-ea"/>
          <a:cs typeface="+mn-cs"/>
        </a:defRPr>
      </a:lvl1pPr>
      <a:lvl2pPr marL="388800" indent="-194400" algn="l" defTabSz="914400" rtl="0" eaLnBrk="1" latinLnBrk="0" hangingPunct="1">
        <a:spcBef>
          <a:spcPts val="0"/>
        </a:spcBef>
        <a:buClr>
          <a:srgbClr val="656565"/>
        </a:buClr>
        <a:buFont typeface="EKF Light" pitchFamily="2" charset="0"/>
        <a:buChar char="–"/>
        <a:defRPr sz="2300" kern="1200">
          <a:solidFill>
            <a:srgbClr val="656565"/>
          </a:solidFill>
          <a:latin typeface="+mn-lt"/>
          <a:ea typeface="+mn-ea"/>
          <a:cs typeface="+mn-cs"/>
        </a:defRPr>
      </a:lvl2pPr>
      <a:lvl3pPr marL="583200" indent="-194400" algn="l" defTabSz="914400" rtl="0" eaLnBrk="1" latinLnBrk="0" hangingPunct="1">
        <a:spcBef>
          <a:spcPts val="0"/>
        </a:spcBef>
        <a:buClr>
          <a:srgbClr val="656565"/>
        </a:buClr>
        <a:buFont typeface="EKF Light" pitchFamily="2" charset="0"/>
        <a:buChar char="–"/>
        <a:defRPr sz="2300" kern="1200">
          <a:solidFill>
            <a:srgbClr val="656565"/>
          </a:solidFill>
          <a:latin typeface="+mn-lt"/>
          <a:ea typeface="+mn-ea"/>
          <a:cs typeface="+mn-cs"/>
        </a:defRPr>
      </a:lvl3pPr>
      <a:lvl4pPr marL="777600" indent="-194400" algn="l" defTabSz="914400" rtl="0" eaLnBrk="1" latinLnBrk="0" hangingPunct="1">
        <a:spcBef>
          <a:spcPts val="0"/>
        </a:spcBef>
        <a:buClr>
          <a:srgbClr val="656565"/>
        </a:buClr>
        <a:buFont typeface="EKF Light" pitchFamily="2" charset="0"/>
        <a:buChar char="–"/>
        <a:defRPr sz="2300" kern="1200">
          <a:solidFill>
            <a:srgbClr val="656565"/>
          </a:solidFill>
          <a:latin typeface="+mn-lt"/>
          <a:ea typeface="+mn-ea"/>
          <a:cs typeface="+mn-cs"/>
        </a:defRPr>
      </a:lvl4pPr>
      <a:lvl5pPr marL="972000" indent="-194400" algn="l" defTabSz="914400" rtl="0" eaLnBrk="1" latinLnBrk="0" hangingPunct="1">
        <a:spcBef>
          <a:spcPts val="0"/>
        </a:spcBef>
        <a:buClr>
          <a:srgbClr val="656565"/>
        </a:buClr>
        <a:buFont typeface="EKF Light" pitchFamily="2" charset="0"/>
        <a:buChar char="–"/>
        <a:defRPr sz="2300" kern="1200">
          <a:solidFill>
            <a:srgbClr val="65656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file:///\\ekffile01\skabeloner$\Images\Billeder\EKF%20Ikoner%20%5bDA%5d\Kunde.jpg" TargetMode="External"/><Relationship Id="rId3" Type="http://schemas.openxmlformats.org/officeDocument/2006/relationships/tags" Target="../tags/tag26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37.jpeg"/><Relationship Id="rId2" Type="http://schemas.openxmlformats.org/officeDocument/2006/relationships/tags" Target="../tags/tag25.xml"/><Relationship Id="rId1" Type="http://schemas.openxmlformats.org/officeDocument/2006/relationships/themeOverride" Target="../theme/themeOverride10.xml"/><Relationship Id="rId6" Type="http://schemas.openxmlformats.org/officeDocument/2006/relationships/slideLayout" Target="../slideLayouts/slideLayout3.xml"/><Relationship Id="rId11" Type="http://schemas.openxmlformats.org/officeDocument/2006/relationships/image" Target="file:///\\ekffile01\skabeloner$\Images\Billeder\EKF%20Ikoner%20%5bDA%5d\Eksport&#248;r.jpg" TargetMode="External"/><Relationship Id="rId5" Type="http://schemas.openxmlformats.org/officeDocument/2006/relationships/tags" Target="../tags/tag28.xml"/><Relationship Id="rId10" Type="http://schemas.openxmlformats.org/officeDocument/2006/relationships/image" Target="../media/image36.jpeg"/><Relationship Id="rId4" Type="http://schemas.openxmlformats.org/officeDocument/2006/relationships/tags" Target="../tags/tag27.xml"/><Relationship Id="rId9" Type="http://schemas.openxmlformats.org/officeDocument/2006/relationships/image" Target="file:///\\ekffile01\skabeloner$\Images\Billeder\EKF%20Icons%20%5bEN%5d\Bank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9.xml"/><Relationship Id="rId1" Type="http://schemas.openxmlformats.org/officeDocument/2006/relationships/themeOverride" Target="../theme/themeOverride1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file:///\\ekffile01\skabeloner$\Images\Billeder\EKF%20Ikoner%20Logo%20Cirkler\EKF-Circle-Logo-Grey.jpg" TargetMode="External"/><Relationship Id="rId3" Type="http://schemas.openxmlformats.org/officeDocument/2006/relationships/tags" Target="../tags/tag31.xml"/><Relationship Id="rId7" Type="http://schemas.openxmlformats.org/officeDocument/2006/relationships/image" Target="../media/image29.jpg"/><Relationship Id="rId12" Type="http://schemas.openxmlformats.org/officeDocument/2006/relationships/image" Target="file:///\\ekffile01\skabeloner$\Images\Billeder\EKF%20Ikoner%20%5bDA%5d\Kunde.jpg" TargetMode="External"/><Relationship Id="rId2" Type="http://schemas.openxmlformats.org/officeDocument/2006/relationships/tags" Target="../tags/tag30.xml"/><Relationship Id="rId1" Type="http://schemas.openxmlformats.org/officeDocument/2006/relationships/themeOverride" Target="../theme/themeOverride12.xml"/><Relationship Id="rId6" Type="http://schemas.openxmlformats.org/officeDocument/2006/relationships/notesSlide" Target="../notesSlides/notesSlide12.xml"/><Relationship Id="rId11" Type="http://schemas.openxmlformats.org/officeDocument/2006/relationships/image" Target="../media/image34.jpg"/><Relationship Id="rId5" Type="http://schemas.openxmlformats.org/officeDocument/2006/relationships/slideLayout" Target="../slideLayouts/slideLayout11.xml"/><Relationship Id="rId10" Type="http://schemas.openxmlformats.org/officeDocument/2006/relationships/image" Target="file:///\\ekffile01\skabeloner$\Images\Billeder\EKF%20Ikoner%20%5bDA%5d\Eksport&#248;r.jpg" TargetMode="External"/><Relationship Id="rId4" Type="http://schemas.openxmlformats.org/officeDocument/2006/relationships/tags" Target="../tags/tag32.xml"/><Relationship Id="rId9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2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file:///\\ekffile01\skabeloner$\Images\Billeder\EKF%20Ikoner%20%5bDA%5d\Bank.jpg" TargetMode="External"/><Relationship Id="rId18" Type="http://schemas.openxmlformats.org/officeDocument/2006/relationships/image" Target="../media/image33.jpe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30.jpg"/><Relationship Id="rId17" Type="http://schemas.openxmlformats.org/officeDocument/2006/relationships/image" Target="file:///\\ekffile01\skabeloner$\Images\Billeder\Ikoner\Leverand&#248;r.jpg" TargetMode="External"/><Relationship Id="rId2" Type="http://schemas.openxmlformats.org/officeDocument/2006/relationships/tags" Target="../tags/tag6.xml"/><Relationship Id="rId16" Type="http://schemas.openxmlformats.org/officeDocument/2006/relationships/image" Target="../media/image32.jpeg"/><Relationship Id="rId1" Type="http://schemas.openxmlformats.org/officeDocument/2006/relationships/themeOverride" Target="../theme/themeOverride3.xml"/><Relationship Id="rId6" Type="http://schemas.openxmlformats.org/officeDocument/2006/relationships/tags" Target="../tags/tag10.xml"/><Relationship Id="rId11" Type="http://schemas.openxmlformats.org/officeDocument/2006/relationships/image" Target="file:///\\ekffile01\skabeloner$\Images\Billeder\EKF%20Ikoner%20Logo%20Cirkler\EKF-Circle-Logo-Grey.jpg" TargetMode="External"/><Relationship Id="rId5" Type="http://schemas.openxmlformats.org/officeDocument/2006/relationships/tags" Target="../tags/tag9.xml"/><Relationship Id="rId15" Type="http://schemas.openxmlformats.org/officeDocument/2006/relationships/image" Target="file:///\\ekffile01\skabeloner$\Images\Billeder\EKF%20Ikoner%20%5bDA%5d\Eksport&#248;r.jpg" TargetMode="External"/><Relationship Id="rId10" Type="http://schemas.openxmlformats.org/officeDocument/2006/relationships/image" Target="../media/image29.jpg"/><Relationship Id="rId19" Type="http://schemas.openxmlformats.org/officeDocument/2006/relationships/image" Target="file:///\\srv-file01\skabeloner$\Images\Billeder\Ikoner\Turisme.jpg" TargetMode="External"/><Relationship Id="rId4" Type="http://schemas.openxmlformats.org/officeDocument/2006/relationships/tags" Target="../tags/tag8.xml"/><Relationship Id="rId9" Type="http://schemas.openxmlformats.org/officeDocument/2006/relationships/notesSlide" Target="../notesSlides/notesSlide3.xml"/><Relationship Id="rId14" Type="http://schemas.openxmlformats.org/officeDocument/2006/relationships/image" Target="../media/image3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4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5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openxmlformats.org/officeDocument/2006/relationships/image" Target="../media/image31.jpg"/><Relationship Id="rId18" Type="http://schemas.openxmlformats.org/officeDocument/2006/relationships/image" Target="file:///\\srv-file01\skabeloner$\Images\Billeder\Ikoner\Turisme.jpg" TargetMode="External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11.xml"/><Relationship Id="rId12" Type="http://schemas.openxmlformats.org/officeDocument/2006/relationships/image" Target="file:///\\ekffile01\skabeloner$\Images\Billeder\EKF%20Ikoner%20%5bDA%5d\Bank.jpg" TargetMode="External"/><Relationship Id="rId17" Type="http://schemas.openxmlformats.org/officeDocument/2006/relationships/image" Target="../media/image33.jpeg"/><Relationship Id="rId2" Type="http://schemas.openxmlformats.org/officeDocument/2006/relationships/tags" Target="../tags/tag14.xml"/><Relationship Id="rId16" Type="http://schemas.openxmlformats.org/officeDocument/2006/relationships/image" Target="file:///\\ekffile01\skabeloner$\Images\Billeder\Ikoner\Leverand&#248;r.jpg" TargetMode="External"/><Relationship Id="rId1" Type="http://schemas.openxmlformats.org/officeDocument/2006/relationships/themeOverride" Target="../theme/themeOverride6.xml"/><Relationship Id="rId6" Type="http://schemas.openxmlformats.org/officeDocument/2006/relationships/tags" Target="../tags/tag18.xml"/><Relationship Id="rId11" Type="http://schemas.openxmlformats.org/officeDocument/2006/relationships/image" Target="../media/image30.jpg"/><Relationship Id="rId5" Type="http://schemas.openxmlformats.org/officeDocument/2006/relationships/tags" Target="../tags/tag17.xml"/><Relationship Id="rId15" Type="http://schemas.openxmlformats.org/officeDocument/2006/relationships/image" Target="../media/image32.jpeg"/><Relationship Id="rId10" Type="http://schemas.openxmlformats.org/officeDocument/2006/relationships/image" Target="file:///\\ekffile01\skabeloner$\Images\Billeder\EKF%20Ikoner%20Logo%20Cirkler\EKF-Circle-Logo-Grey.jpg" TargetMode="External"/><Relationship Id="rId4" Type="http://schemas.openxmlformats.org/officeDocument/2006/relationships/tags" Target="../tags/tag16.xml"/><Relationship Id="rId9" Type="http://schemas.openxmlformats.org/officeDocument/2006/relationships/image" Target="../media/image29.jpg"/><Relationship Id="rId14" Type="http://schemas.openxmlformats.org/officeDocument/2006/relationships/image" Target="file:///\\ekffile01\skabeloner$\Images\Billeder\EKF%20Ikoner%20%5bDA%5d\Eksport&#248;r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7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8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13" Type="http://schemas.openxmlformats.org/officeDocument/2006/relationships/image" Target="file:///\\ekffile01\skabeloner$\Images\Billeder\EKF%20Ikoner%20Logo%20Cirkler\EKF-Circle-Logo-Grey.jpg" TargetMode="External"/><Relationship Id="rId3" Type="http://schemas.openxmlformats.org/officeDocument/2006/relationships/tags" Target="../tags/tag22.xml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29.jpg"/><Relationship Id="rId2" Type="http://schemas.openxmlformats.org/officeDocument/2006/relationships/tags" Target="../tags/tag21.xml"/><Relationship Id="rId1" Type="http://schemas.openxmlformats.org/officeDocument/2006/relationships/themeOverride" Target="../theme/themeOverride9.xml"/><Relationship Id="rId6" Type="http://schemas.openxmlformats.org/officeDocument/2006/relationships/slideLayout" Target="../slideLayouts/slideLayout11.xml"/><Relationship Id="rId11" Type="http://schemas.openxmlformats.org/officeDocument/2006/relationships/image" Target="file:///\\ekffile01\skabeloner$\Images\Billeder\EKF%20Ikoner%20%5bDA%5d\Bank.jpg" TargetMode="External"/><Relationship Id="rId5" Type="http://schemas.openxmlformats.org/officeDocument/2006/relationships/tags" Target="../tags/tag24.xml"/><Relationship Id="rId15" Type="http://schemas.openxmlformats.org/officeDocument/2006/relationships/image" Target="file:///\\ekffile01\skabeloner$\Images\Billeder\EKF%20Ikoner%20%5bDA%5d\Kunde.jpg" TargetMode="External"/><Relationship Id="rId10" Type="http://schemas.openxmlformats.org/officeDocument/2006/relationships/image" Target="../media/image30.jpg"/><Relationship Id="rId4" Type="http://schemas.openxmlformats.org/officeDocument/2006/relationships/tags" Target="../tags/tag23.xml"/><Relationship Id="rId9" Type="http://schemas.openxmlformats.org/officeDocument/2006/relationships/image" Target="file:///\\ekffile01\skabeloner$\Images\Billeder\EKF%20Ikoner%20%5bDA%5d\Eksport&#248;r.jpg" TargetMode="External"/><Relationship Id="rId1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Løsninger </a:t>
            </a:r>
            <a:br>
              <a:rPr lang="da-DK" dirty="0"/>
            </a:br>
            <a:r>
              <a:rPr lang="da-DK" dirty="0"/>
              <a:t>fra EKF</a:t>
            </a:r>
          </a:p>
        </p:txBody>
      </p:sp>
    </p:spTree>
    <p:extLst>
      <p:ext uri="{BB962C8B-B14F-4D97-AF65-F5344CB8AC3E}">
        <p14:creationId xmlns:p14="http://schemas.microsoft.com/office/powerpoint/2010/main" val="780011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0152" y="2188627"/>
            <a:ext cx="720000" cy="720000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752" y="2188627"/>
            <a:ext cx="718683" cy="720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1520" y="627368"/>
            <a:ext cx="8352730" cy="1143000"/>
          </a:xfrm>
        </p:spPr>
        <p:txBody>
          <a:bodyPr/>
          <a:lstStyle/>
          <a:p>
            <a:r>
              <a:rPr lang="da-DK" dirty="0"/>
              <a:t>Hvem opnår hvad?</a:t>
            </a:r>
          </a:p>
        </p:txBody>
      </p:sp>
      <p:cxnSp>
        <p:nvCxnSpPr>
          <p:cNvPr id="3" name="Lige forbindelse 2"/>
          <p:cNvCxnSpPr>
            <a:cxnSpLocks/>
          </p:cNvCxnSpPr>
          <p:nvPr/>
        </p:nvCxnSpPr>
        <p:spPr>
          <a:xfrm>
            <a:off x="3131840" y="2193925"/>
            <a:ext cx="0" cy="425926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forbindelse 6"/>
          <p:cNvCxnSpPr>
            <a:cxnSpLocks/>
          </p:cNvCxnSpPr>
          <p:nvPr/>
        </p:nvCxnSpPr>
        <p:spPr>
          <a:xfrm>
            <a:off x="6012160" y="2204864"/>
            <a:ext cx="0" cy="425926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boks 4"/>
          <p:cNvSpPr txBox="1">
            <a:spLocks/>
          </p:cNvSpPr>
          <p:nvPr/>
        </p:nvSpPr>
        <p:spPr>
          <a:xfrm>
            <a:off x="251520" y="2188627"/>
            <a:ext cx="1820966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300" dirty="0">
                <a:solidFill>
                  <a:schemeClr val="accent1"/>
                </a:solidFill>
              </a:rPr>
              <a:t>Eksportøren</a:t>
            </a:r>
          </a:p>
        </p:txBody>
      </p:sp>
      <p:sp>
        <p:nvSpPr>
          <p:cNvPr id="10" name="Tekstboks 9"/>
          <p:cNvSpPr txBox="1">
            <a:spLocks/>
          </p:cNvSpPr>
          <p:nvPr/>
        </p:nvSpPr>
        <p:spPr>
          <a:xfrm>
            <a:off x="3275856" y="2188627"/>
            <a:ext cx="1584176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300" dirty="0">
                <a:solidFill>
                  <a:schemeClr val="accent1"/>
                </a:solidFill>
              </a:rPr>
              <a:t>Banken</a:t>
            </a:r>
          </a:p>
        </p:txBody>
      </p:sp>
      <p:sp>
        <p:nvSpPr>
          <p:cNvPr id="11" name="Tekstboks 10"/>
          <p:cNvSpPr txBox="1">
            <a:spLocks/>
          </p:cNvSpPr>
          <p:nvPr/>
        </p:nvSpPr>
        <p:spPr>
          <a:xfrm>
            <a:off x="6300192" y="2188627"/>
            <a:ext cx="1584176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300" dirty="0">
                <a:solidFill>
                  <a:schemeClr val="accent1"/>
                </a:solidFill>
              </a:rPr>
              <a:t>Kunden </a:t>
            </a:r>
          </a:p>
        </p:txBody>
      </p:sp>
      <p:sp>
        <p:nvSpPr>
          <p:cNvPr id="13" name="Tekstboks 12"/>
          <p:cNvSpPr txBox="1">
            <a:spLocks/>
          </p:cNvSpPr>
          <p:nvPr/>
        </p:nvSpPr>
        <p:spPr>
          <a:xfrm>
            <a:off x="272286" y="2924944"/>
            <a:ext cx="2448272" cy="2600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300" dirty="0">
                <a:solidFill>
                  <a:schemeClr val="accent3"/>
                </a:solidFill>
                <a:latin typeface="+mj-lt"/>
              </a:rPr>
              <a:t>&gt; sælger mere ved at imødekomme kundens ønske om finansiering – uden selv at levere kreditten</a:t>
            </a:r>
          </a:p>
          <a:p>
            <a:pPr>
              <a:tabLst>
                <a:tab pos="142875" algn="l"/>
              </a:tabLst>
            </a:pPr>
            <a:endParaRPr lang="da-DK" sz="1300" dirty="0">
              <a:solidFill>
                <a:schemeClr val="accent3"/>
              </a:solidFill>
              <a:latin typeface="+mj-lt"/>
            </a:endParaRPr>
          </a:p>
          <a:p>
            <a:pPr>
              <a:tabLst>
                <a:tab pos="142875" algn="l"/>
              </a:tabLst>
            </a:pPr>
            <a:r>
              <a:rPr lang="da-DK" sz="1300" dirty="0">
                <a:solidFill>
                  <a:schemeClr val="accent3"/>
                </a:solidFill>
                <a:latin typeface="+mj-lt"/>
              </a:rPr>
              <a:t>&gt; finansierer sin virksomhed ved at få adgang til kredit i sin bank</a:t>
            </a:r>
          </a:p>
          <a:p>
            <a:pPr>
              <a:tabLst>
                <a:tab pos="142875" algn="l"/>
              </a:tabLst>
            </a:pPr>
            <a:endParaRPr lang="da-DK" sz="1300" dirty="0">
              <a:solidFill>
                <a:schemeClr val="accent3"/>
              </a:solidFill>
              <a:latin typeface="+mj-lt"/>
            </a:endParaRPr>
          </a:p>
          <a:p>
            <a:pPr>
              <a:tabLst>
                <a:tab pos="142875" algn="l"/>
              </a:tabLst>
            </a:pPr>
            <a:r>
              <a:rPr lang="da-DK" sz="1300" dirty="0">
                <a:solidFill>
                  <a:schemeClr val="accent3"/>
                </a:solidFill>
                <a:latin typeface="+mj-lt"/>
              </a:rPr>
              <a:t>&gt; beskytter sin eksport ved at forsikre sig mod annullering af kontrakter og uberettiget træk på garantier.</a:t>
            </a:r>
          </a:p>
          <a:p>
            <a:pPr>
              <a:tabLst>
                <a:tab pos="142875" algn="l"/>
              </a:tabLst>
            </a:pPr>
            <a:endParaRPr lang="da-DK" sz="1300" dirty="0">
              <a:solidFill>
                <a:srgbClr val="656565"/>
              </a:solidFill>
              <a:latin typeface="EKF Medium" panose="02000603030000020004" pitchFamily="2" charset="0"/>
            </a:endParaRPr>
          </a:p>
        </p:txBody>
      </p:sp>
      <p:sp>
        <p:nvSpPr>
          <p:cNvPr id="14" name="Tekstboks 13"/>
          <p:cNvSpPr txBox="1">
            <a:spLocks/>
          </p:cNvSpPr>
          <p:nvPr/>
        </p:nvSpPr>
        <p:spPr>
          <a:xfrm>
            <a:off x="3275856" y="2924944"/>
            <a:ext cx="2448272" cy="22006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300" dirty="0">
                <a:solidFill>
                  <a:schemeClr val="accent3"/>
                </a:solidFill>
                <a:latin typeface="+mj-lt"/>
              </a:rPr>
              <a:t>&gt; øger forretningsomfanget ved at sige ja til flere kunder</a:t>
            </a:r>
          </a:p>
          <a:p>
            <a:endParaRPr lang="da-DK" sz="1300" dirty="0">
              <a:solidFill>
                <a:schemeClr val="accent3"/>
              </a:solidFill>
              <a:latin typeface="+mj-lt"/>
            </a:endParaRPr>
          </a:p>
          <a:p>
            <a:r>
              <a:rPr lang="da-DK" sz="1300" dirty="0">
                <a:solidFill>
                  <a:schemeClr val="accent3"/>
                </a:solidFill>
                <a:latin typeface="+mj-lt"/>
              </a:rPr>
              <a:t>&gt; reducerer risikovægten på lånebogen</a:t>
            </a:r>
          </a:p>
          <a:p>
            <a:endParaRPr lang="da-DK" sz="1300" dirty="0">
              <a:solidFill>
                <a:schemeClr val="accent3"/>
              </a:solidFill>
              <a:latin typeface="+mj-lt"/>
            </a:endParaRPr>
          </a:p>
          <a:p>
            <a:r>
              <a:rPr lang="da-DK" sz="1300" dirty="0">
                <a:solidFill>
                  <a:schemeClr val="accent3"/>
                </a:solidFill>
                <a:latin typeface="+mj-lt"/>
              </a:rPr>
              <a:t>&gt; hjælper sine erhvervskunder med den bedste rådgivning</a:t>
            </a:r>
          </a:p>
          <a:p>
            <a:endParaRPr lang="da-DK" sz="1300" dirty="0">
              <a:solidFill>
                <a:schemeClr val="accent3"/>
              </a:solidFill>
              <a:latin typeface="+mj-lt"/>
            </a:endParaRPr>
          </a:p>
          <a:p>
            <a:r>
              <a:rPr lang="da-DK" sz="1300" dirty="0">
                <a:solidFill>
                  <a:schemeClr val="accent3"/>
                </a:solidFill>
                <a:latin typeface="+mj-lt"/>
              </a:rPr>
              <a:t>&gt; får glade og tilfredse kunder.</a:t>
            </a:r>
          </a:p>
          <a:p>
            <a:endParaRPr lang="da-DK" sz="1300" dirty="0">
              <a:solidFill>
                <a:srgbClr val="656565"/>
              </a:solidFill>
              <a:latin typeface="EKF Medium" panose="02000603030000020004" pitchFamily="2" charset="0"/>
            </a:endParaRPr>
          </a:p>
        </p:txBody>
      </p:sp>
      <p:sp>
        <p:nvSpPr>
          <p:cNvPr id="15" name="Tekstboks 14"/>
          <p:cNvSpPr txBox="1">
            <a:spLocks/>
          </p:cNvSpPr>
          <p:nvPr/>
        </p:nvSpPr>
        <p:spPr>
          <a:xfrm>
            <a:off x="6300192" y="2924944"/>
            <a:ext cx="2448272" cy="14003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300" dirty="0">
                <a:solidFill>
                  <a:schemeClr val="accent3"/>
                </a:solidFill>
                <a:latin typeface="+mj-lt"/>
              </a:rPr>
              <a:t>&gt; gennemfører sin investering</a:t>
            </a:r>
          </a:p>
          <a:p>
            <a:endParaRPr lang="da-DK" sz="1300" dirty="0">
              <a:solidFill>
                <a:schemeClr val="accent3"/>
              </a:solidFill>
              <a:latin typeface="+mj-lt"/>
            </a:endParaRPr>
          </a:p>
          <a:p>
            <a:r>
              <a:rPr lang="da-DK" sz="1300" dirty="0">
                <a:solidFill>
                  <a:schemeClr val="accent3"/>
                </a:solidFill>
                <a:latin typeface="+mj-lt"/>
              </a:rPr>
              <a:t>&gt; får en attraktiv finansieringsløsning fra en dansk eller udenlandsk bank</a:t>
            </a:r>
          </a:p>
          <a:p>
            <a:endParaRPr lang="da-DK" sz="1300" dirty="0">
              <a:solidFill>
                <a:schemeClr val="accent3"/>
              </a:solidFill>
              <a:latin typeface="+mj-lt"/>
            </a:endParaRPr>
          </a:p>
          <a:p>
            <a:r>
              <a:rPr lang="da-DK" sz="1300" dirty="0">
                <a:solidFill>
                  <a:schemeClr val="accent3"/>
                </a:solidFill>
                <a:latin typeface="+mj-lt"/>
              </a:rPr>
              <a:t>&gt; får længerevarende kredit.</a:t>
            </a:r>
          </a:p>
        </p:txBody>
      </p:sp>
      <p:pic>
        <p:nvPicPr>
          <p:cNvPr id="12" name="Billede 11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2400" y="2188627"/>
            <a:ext cx="720000" cy="720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23584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/>
              <a:t>Kontrakt-garanti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39344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/>
              <a:t>Kontraktgaranti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noProof="0" dirty="0"/>
              <a:t>Sådan fungerer det</a:t>
            </a:r>
          </a:p>
        </p:txBody>
      </p:sp>
      <p:pic>
        <p:nvPicPr>
          <p:cNvPr id="9" name="Billede 8"/>
          <p:cNvPicPr>
            <a:picLocks/>
          </p:cNvPicPr>
          <p:nvPr>
            <p:custDataLst>
              <p:tags r:id="rId2"/>
            </p:custDataLst>
          </p:nvPr>
        </p:nvPicPr>
        <p:blipFill rotWithShape="1"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" b="248"/>
          <a:stretch>
            <a:fillRect/>
          </a:stretch>
        </p:blipFill>
        <p:spPr>
          <a:xfrm>
            <a:off x="3305731" y="5337352"/>
            <a:ext cx="1266269" cy="1260000"/>
          </a:xfrm>
          <a:prstGeom prst="rect">
            <a:avLst/>
          </a:prstGeom>
        </p:spPr>
      </p:pic>
      <p:pic>
        <p:nvPicPr>
          <p:cNvPr id="7" name="Billede 6"/>
          <p:cNvPicPr>
            <a:picLocks/>
          </p:cNvPicPr>
          <p:nvPr>
            <p:custDataLst>
              <p:tags r:id="rId3"/>
            </p:custDataLst>
          </p:nvPr>
        </p:nvPicPr>
        <p:blipFill rotWithShape="1"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" b="495"/>
          <a:stretch>
            <a:fillRect/>
          </a:stretch>
        </p:blipFill>
        <p:spPr>
          <a:xfrm>
            <a:off x="458235" y="2820660"/>
            <a:ext cx="1266269" cy="1260000"/>
          </a:xfrm>
          <a:prstGeom prst="rect">
            <a:avLst/>
          </a:prstGeom>
        </p:spPr>
      </p:pic>
      <p:sp>
        <p:nvSpPr>
          <p:cNvPr id="29" name="Cirkel 28"/>
          <p:cNvSpPr>
            <a:spLocks/>
          </p:cNvSpPr>
          <p:nvPr/>
        </p:nvSpPr>
        <p:spPr>
          <a:xfrm>
            <a:off x="1259632" y="2816352"/>
            <a:ext cx="360000" cy="360000"/>
          </a:xfrm>
          <a:prstGeom prst="pie">
            <a:avLst>
              <a:gd name="adj1" fmla="val 16101556"/>
              <a:gd name="adj2" fmla="val 18338564"/>
            </a:avLst>
          </a:prstGeom>
          <a:solidFill>
            <a:srgbClr val="FF000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da-DK" sz="1200" b="1" dirty="0"/>
          </a:p>
        </p:txBody>
      </p:sp>
      <p:sp>
        <p:nvSpPr>
          <p:cNvPr id="32" name="Tekstboks 31"/>
          <p:cNvSpPr txBox="1">
            <a:spLocks/>
          </p:cNvSpPr>
          <p:nvPr/>
        </p:nvSpPr>
        <p:spPr>
          <a:xfrm>
            <a:off x="1185845" y="2600908"/>
            <a:ext cx="57784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400" dirty="0">
                <a:solidFill>
                  <a:srgbClr val="FF0000"/>
                </a:solidFill>
                <a:latin typeface="EKF Medium" charset="0"/>
              </a:rPr>
              <a:t>Risiko</a:t>
            </a:r>
          </a:p>
        </p:txBody>
      </p:sp>
      <p:pic>
        <p:nvPicPr>
          <p:cNvPr id="5" name="Billede 4"/>
          <p:cNvPicPr>
            <a:picLocks/>
          </p:cNvPicPr>
          <p:nvPr>
            <p:custDataLst>
              <p:tags r:id="rId4"/>
            </p:custDataLst>
          </p:nvPr>
        </p:nvPicPr>
        <p:blipFill rotWithShape="1"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" b="248"/>
          <a:stretch>
            <a:fillRect/>
          </a:stretch>
        </p:blipFill>
        <p:spPr>
          <a:xfrm>
            <a:off x="5508104" y="2820660"/>
            <a:ext cx="1266269" cy="1260000"/>
          </a:xfrm>
          <a:prstGeom prst="rect">
            <a:avLst/>
          </a:prstGeom>
        </p:spPr>
      </p:pic>
      <p:cxnSp>
        <p:nvCxnSpPr>
          <p:cNvPr id="16" name="Lige pilforbindelse 15"/>
          <p:cNvCxnSpPr>
            <a:cxnSpLocks/>
            <a:stCxn id="5" idx="1"/>
          </p:cNvCxnSpPr>
          <p:nvPr/>
        </p:nvCxnSpPr>
        <p:spPr>
          <a:xfrm flipH="1">
            <a:off x="1550614" y="3450660"/>
            <a:ext cx="3957490" cy="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77"/>
          <p:cNvSpPr txBox="1">
            <a:spLocks noChangeAspect="1"/>
          </p:cNvSpPr>
          <p:nvPr/>
        </p:nvSpPr>
        <p:spPr>
          <a:xfrm>
            <a:off x="3131840" y="3296772"/>
            <a:ext cx="1008112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a-DK" sz="1400" dirty="0">
                <a:solidFill>
                  <a:schemeClr val="bg1">
                    <a:lumMod val="50000"/>
                  </a:schemeClr>
                </a:solidFill>
                <a:latin typeface="EKF Medium" pitchFamily="2" charset="0"/>
                <a:cs typeface="Arial" pitchFamily="34" charset="0"/>
              </a:rPr>
              <a:t>Kontrakt</a:t>
            </a:r>
            <a:endParaRPr lang="da-DK" sz="1400" dirty="0">
              <a:solidFill>
                <a:schemeClr val="bg1">
                  <a:lumMod val="50000"/>
                </a:schemeClr>
              </a:solidFill>
              <a:effectLst/>
              <a:latin typeface="EKF Medium" pitchFamily="2" charset="0"/>
              <a:cs typeface="Arial" pitchFamily="34" charset="0"/>
            </a:endParaRPr>
          </a:p>
        </p:txBody>
      </p:sp>
      <p:cxnSp>
        <p:nvCxnSpPr>
          <p:cNvPr id="20" name="Lige pilforbindelse 19"/>
          <p:cNvCxnSpPr>
            <a:cxnSpLocks/>
          </p:cNvCxnSpPr>
          <p:nvPr/>
        </p:nvCxnSpPr>
        <p:spPr>
          <a:xfrm flipH="1" flipV="1">
            <a:off x="1619634" y="3933056"/>
            <a:ext cx="1800238" cy="162018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77"/>
          <p:cNvSpPr txBox="1">
            <a:spLocks noChangeAspect="1"/>
          </p:cNvSpPr>
          <p:nvPr/>
        </p:nvSpPr>
        <p:spPr>
          <a:xfrm>
            <a:off x="1876961" y="4437112"/>
            <a:ext cx="930843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a-DK" sz="1400" dirty="0">
                <a:solidFill>
                  <a:schemeClr val="bg1">
                    <a:lumMod val="50000"/>
                  </a:schemeClr>
                </a:solidFill>
                <a:latin typeface="EKF Medium" pitchFamily="2" charset="0"/>
                <a:cs typeface="Arial" pitchFamily="34" charset="0"/>
              </a:rPr>
              <a:t>Garanti</a:t>
            </a:r>
            <a:endParaRPr lang="da-DK" sz="1400" dirty="0">
              <a:solidFill>
                <a:schemeClr val="bg1">
                  <a:lumMod val="50000"/>
                </a:schemeClr>
              </a:solidFill>
              <a:effectLst/>
              <a:latin typeface="EKF Medium" pitchFamily="2" charset="0"/>
              <a:cs typeface="Arial" pitchFamily="34" charset="0"/>
            </a:endParaRPr>
          </a:p>
        </p:txBody>
      </p:sp>
      <p:sp>
        <p:nvSpPr>
          <p:cNvPr id="28" name="Cirkel 27"/>
          <p:cNvSpPr>
            <a:spLocks/>
          </p:cNvSpPr>
          <p:nvPr/>
        </p:nvSpPr>
        <p:spPr>
          <a:xfrm>
            <a:off x="1259632" y="2816352"/>
            <a:ext cx="360000" cy="360000"/>
          </a:xfrm>
          <a:prstGeom prst="pie">
            <a:avLst>
              <a:gd name="adj1" fmla="val 17938848"/>
              <a:gd name="adj2" fmla="val 16200000"/>
            </a:avLst>
          </a:prstGeom>
          <a:solidFill>
            <a:srgbClr val="FF000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da-DK" sz="1200" b="1" dirty="0"/>
          </a:p>
        </p:txBody>
      </p:sp>
    </p:spTree>
    <p:extLst>
      <p:ext uri="{BB962C8B-B14F-4D97-AF65-F5344CB8AC3E}">
        <p14:creationId xmlns:p14="http://schemas.microsoft.com/office/powerpoint/2010/main" val="134500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011E-6 L 0.31129 0.377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18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ktangel 26"/>
          <p:cNvSpPr>
            <a:spLocks/>
          </p:cNvSpPr>
          <p:nvPr/>
        </p:nvSpPr>
        <p:spPr>
          <a:xfrm>
            <a:off x="7308304" y="2024845"/>
            <a:ext cx="1593540" cy="4402180"/>
          </a:xfrm>
          <a:prstGeom prst="rect">
            <a:avLst/>
          </a:prstGeom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00" dirty="0">
              <a:latin typeface="EKF Medium" pitchFamily="2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Kontraktgaranti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Her er fordelene ved en Kontraktgaranti</a:t>
            </a:r>
          </a:p>
        </p:txBody>
      </p:sp>
      <p:sp>
        <p:nvSpPr>
          <p:cNvPr id="6" name="Tekstboks 8"/>
          <p:cNvSpPr txBox="1">
            <a:spLocks/>
          </p:cNvSpPr>
          <p:nvPr/>
        </p:nvSpPr>
        <p:spPr>
          <a:xfrm>
            <a:off x="539750" y="2708920"/>
            <a:ext cx="2699852" cy="16158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2100" dirty="0">
                <a:solidFill>
                  <a:schemeClr val="accent1"/>
                </a:solidFill>
              </a:rPr>
              <a:t>Du får dækket en stor del af dit tab, hvis din kunde annullerer ordren, </a:t>
            </a:r>
          </a:p>
          <a:p>
            <a:endParaRPr lang="da-DK" sz="2100" dirty="0">
              <a:solidFill>
                <a:schemeClr val="accent1"/>
              </a:solidFill>
            </a:endParaRPr>
          </a:p>
        </p:txBody>
      </p:sp>
      <p:sp>
        <p:nvSpPr>
          <p:cNvPr id="7" name="Tekstboks 9"/>
          <p:cNvSpPr txBox="1">
            <a:spLocks/>
          </p:cNvSpPr>
          <p:nvPr/>
        </p:nvSpPr>
        <p:spPr>
          <a:xfrm>
            <a:off x="3672132" y="2708920"/>
            <a:ext cx="2699852" cy="16158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2100" dirty="0">
                <a:solidFill>
                  <a:schemeClr val="accent1"/>
                </a:solidFill>
              </a:rPr>
              <a:t>Garantien dækker hele forløbet, fra du indleder projektet, til kunden har betalt. </a:t>
            </a:r>
          </a:p>
        </p:txBody>
      </p:sp>
      <p:sp>
        <p:nvSpPr>
          <p:cNvPr id="8" name="Tekstboks 10"/>
          <p:cNvSpPr txBox="1">
            <a:spLocks/>
          </p:cNvSpPr>
          <p:nvPr/>
        </p:nvSpPr>
        <p:spPr>
          <a:xfrm>
            <a:off x="540000" y="5013176"/>
            <a:ext cx="2699852" cy="16158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2100" dirty="0">
                <a:solidFill>
                  <a:schemeClr val="accent1"/>
                </a:solidFill>
              </a:rPr>
              <a:t>Du har den danske stat i ryggen, når eventuelle udeståender skal inddrives.</a:t>
            </a:r>
          </a:p>
        </p:txBody>
      </p:sp>
      <p:sp>
        <p:nvSpPr>
          <p:cNvPr id="12" name="Tekstboks 10"/>
          <p:cNvSpPr txBox="1">
            <a:spLocks/>
          </p:cNvSpPr>
          <p:nvPr/>
        </p:nvSpPr>
        <p:spPr>
          <a:xfrm>
            <a:off x="3672132" y="5013176"/>
            <a:ext cx="2699852" cy="16158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2100" dirty="0">
                <a:solidFill>
                  <a:schemeClr val="accent1"/>
                </a:solidFill>
              </a:rPr>
              <a:t>Du kan tage ordrer på markeder, som du ellers ikke begiver dig ud på. </a:t>
            </a:r>
          </a:p>
        </p:txBody>
      </p:sp>
      <p:sp>
        <p:nvSpPr>
          <p:cNvPr id="16" name="Tekstboks 15"/>
          <p:cNvSpPr txBox="1">
            <a:spLocks/>
          </p:cNvSpPr>
          <p:nvPr/>
        </p:nvSpPr>
        <p:spPr>
          <a:xfrm>
            <a:off x="7387398" y="2216768"/>
            <a:ext cx="1515142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300" dirty="0">
                <a:solidFill>
                  <a:schemeClr val="bg1"/>
                </a:solidFill>
                <a:latin typeface="EKF Medium" panose="02000603030000020004" pitchFamily="2" charset="0"/>
              </a:rPr>
              <a:t>Sådan dækker Kontraktgaranti</a:t>
            </a:r>
          </a:p>
        </p:txBody>
      </p:sp>
      <p:cxnSp>
        <p:nvCxnSpPr>
          <p:cNvPr id="17" name="Lige forbindelse 16"/>
          <p:cNvCxnSpPr>
            <a:cxnSpLocks/>
          </p:cNvCxnSpPr>
          <p:nvPr/>
        </p:nvCxnSpPr>
        <p:spPr>
          <a:xfrm>
            <a:off x="7400417" y="2849451"/>
            <a:ext cx="137107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boks 17"/>
          <p:cNvSpPr txBox="1">
            <a:spLocks/>
          </p:cNvSpPr>
          <p:nvPr/>
        </p:nvSpPr>
        <p:spPr>
          <a:xfrm>
            <a:off x="7387633" y="2993467"/>
            <a:ext cx="150484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  <a:t>Anvendelse</a:t>
            </a:r>
            <a:b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</a:br>
            <a:r>
              <a:rPr lang="da-DK" sz="1000" dirty="0">
                <a:solidFill>
                  <a:schemeClr val="bg1"/>
                </a:solidFill>
                <a:latin typeface="EKF Medium" panose="02000603030000020004" pitchFamily="2" charset="0"/>
              </a:rPr>
              <a:t>Projekter til udlandet med en eller flere leverancer</a:t>
            </a:r>
            <a:endParaRPr lang="da-DK" sz="1000" i="1" dirty="0">
              <a:solidFill>
                <a:schemeClr val="bg1"/>
              </a:solidFill>
              <a:latin typeface="EKF Medium" panose="02000603030000020004" pitchFamily="2" charset="0"/>
            </a:endParaRPr>
          </a:p>
        </p:txBody>
      </p:sp>
      <p:cxnSp>
        <p:nvCxnSpPr>
          <p:cNvPr id="19" name="Lige forbindelse 18"/>
          <p:cNvCxnSpPr>
            <a:cxnSpLocks/>
          </p:cNvCxnSpPr>
          <p:nvPr/>
        </p:nvCxnSpPr>
        <p:spPr>
          <a:xfrm>
            <a:off x="7400417" y="3641539"/>
            <a:ext cx="137107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boks 19"/>
          <p:cNvSpPr txBox="1">
            <a:spLocks/>
          </p:cNvSpPr>
          <p:nvPr/>
        </p:nvSpPr>
        <p:spPr>
          <a:xfrm>
            <a:off x="7387633" y="3749551"/>
            <a:ext cx="150484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  <a:t>Dækning</a:t>
            </a:r>
            <a:b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</a:br>
            <a:r>
              <a:rPr lang="da-DK" sz="1000" dirty="0">
                <a:solidFill>
                  <a:schemeClr val="bg1"/>
                </a:solidFill>
                <a:latin typeface="EKF Medium" panose="02000603030000020004" pitchFamily="2" charset="0"/>
              </a:rPr>
              <a:t>Dit tab som følge af politiske eller kommercielle risici</a:t>
            </a:r>
            <a:endParaRPr lang="da-DK" sz="1000" i="1" dirty="0">
              <a:solidFill>
                <a:schemeClr val="bg1"/>
              </a:solidFill>
              <a:latin typeface="EKF Medium" panose="02000603030000020004" pitchFamily="2" charset="0"/>
            </a:endParaRPr>
          </a:p>
        </p:txBody>
      </p:sp>
      <p:cxnSp>
        <p:nvCxnSpPr>
          <p:cNvPr id="21" name="Lige forbindelse 20"/>
          <p:cNvCxnSpPr>
            <a:cxnSpLocks/>
          </p:cNvCxnSpPr>
          <p:nvPr/>
        </p:nvCxnSpPr>
        <p:spPr>
          <a:xfrm>
            <a:off x="7400417" y="4417367"/>
            <a:ext cx="137107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boks 21"/>
          <p:cNvSpPr txBox="1">
            <a:spLocks/>
          </p:cNvSpPr>
          <p:nvPr/>
        </p:nvSpPr>
        <p:spPr>
          <a:xfrm>
            <a:off x="7387633" y="4489375"/>
            <a:ext cx="15048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  <a:t>Garantiprocent </a:t>
            </a:r>
            <a:b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</a:br>
            <a: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  <a:t>(af dit tab)op til</a:t>
            </a:r>
          </a:p>
        </p:txBody>
      </p:sp>
      <p:cxnSp>
        <p:nvCxnSpPr>
          <p:cNvPr id="23" name="Lige forbindelse 22"/>
          <p:cNvCxnSpPr>
            <a:cxnSpLocks/>
          </p:cNvCxnSpPr>
          <p:nvPr/>
        </p:nvCxnSpPr>
        <p:spPr>
          <a:xfrm>
            <a:off x="7399722" y="5192835"/>
            <a:ext cx="137107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boks 23"/>
          <p:cNvSpPr txBox="1">
            <a:spLocks/>
          </p:cNvSpPr>
          <p:nvPr/>
        </p:nvSpPr>
        <p:spPr>
          <a:xfrm>
            <a:off x="7396997" y="4784966"/>
            <a:ext cx="1504847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300" dirty="0">
                <a:solidFill>
                  <a:schemeClr val="bg1"/>
                </a:solidFill>
              </a:rPr>
              <a:t>90%</a:t>
            </a:r>
          </a:p>
        </p:txBody>
      </p:sp>
      <p:sp>
        <p:nvSpPr>
          <p:cNvPr id="25" name="Tekstboks 24"/>
          <p:cNvSpPr txBox="1">
            <a:spLocks/>
          </p:cNvSpPr>
          <p:nvPr/>
        </p:nvSpPr>
        <p:spPr>
          <a:xfrm>
            <a:off x="7387633" y="5264843"/>
            <a:ext cx="15048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  <a:t>Beløbsstørrelse</a:t>
            </a:r>
          </a:p>
          <a:p>
            <a:r>
              <a:rPr lang="da-DK" sz="1000" dirty="0">
                <a:solidFill>
                  <a:schemeClr val="bg1"/>
                </a:solidFill>
                <a:latin typeface="EKF Medium" panose="02000603030000020004" pitchFamily="2" charset="0"/>
              </a:rPr>
              <a:t>Ubegrænset</a:t>
            </a:r>
          </a:p>
        </p:txBody>
      </p:sp>
      <p:cxnSp>
        <p:nvCxnSpPr>
          <p:cNvPr id="26" name="Lige forbindelse 25"/>
          <p:cNvCxnSpPr>
            <a:cxnSpLocks/>
          </p:cNvCxnSpPr>
          <p:nvPr/>
        </p:nvCxnSpPr>
        <p:spPr>
          <a:xfrm>
            <a:off x="7400417" y="5696891"/>
            <a:ext cx="137107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boks 28"/>
          <p:cNvSpPr txBox="1">
            <a:spLocks/>
          </p:cNvSpPr>
          <p:nvPr/>
        </p:nvSpPr>
        <p:spPr>
          <a:xfrm>
            <a:off x="7387633" y="5789804"/>
            <a:ext cx="15048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  <a:t>Løbetid</a:t>
            </a:r>
          </a:p>
          <a:p>
            <a:r>
              <a:rPr lang="da-DK" sz="1000" dirty="0">
                <a:solidFill>
                  <a:schemeClr val="bg1"/>
                </a:solidFill>
                <a:latin typeface="EKF Medium" panose="02000603030000020004" pitchFamily="2" charset="0"/>
              </a:rPr>
              <a:t>Projektets løbetid</a:t>
            </a:r>
          </a:p>
        </p:txBody>
      </p:sp>
    </p:spTree>
    <p:extLst>
      <p:ext uri="{BB962C8B-B14F-4D97-AF65-F5344CB8AC3E}">
        <p14:creationId xmlns:p14="http://schemas.microsoft.com/office/powerpoint/2010/main" val="3251242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Find den rigtige garanti eller kaution</a:t>
            </a:r>
          </a:p>
        </p:txBody>
      </p:sp>
    </p:spTree>
    <p:extLst>
      <p:ext uri="{BB962C8B-B14F-4D97-AF65-F5344CB8AC3E}">
        <p14:creationId xmlns:p14="http://schemas.microsoft.com/office/powerpoint/2010/main" val="522821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4" t="19915" r="30576" b="11983"/>
          <a:stretch/>
        </p:blipFill>
        <p:spPr bwMode="auto">
          <a:xfrm>
            <a:off x="1475656" y="2320"/>
            <a:ext cx="6428096" cy="681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251520" y="0"/>
            <a:ext cx="792088" cy="764704"/>
          </a:xfrm>
          <a:prstGeom prst="rect">
            <a:avLst/>
          </a:prstGeom>
          <a:solidFill>
            <a:schemeClr val="bg1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00" dirty="0">
              <a:latin typeface="EKF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194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737938" cy="533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74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026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Eksport-kaution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41937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/>
          </p:cNvPicPr>
          <p:nvPr>
            <p:custDataLst>
              <p:tags r:id="rId3"/>
            </p:custDataLst>
          </p:nvPr>
        </p:nvPicPr>
        <p:blipFill rotWithShape="1"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9052" y="5337352"/>
            <a:ext cx="1260000" cy="1260000"/>
          </a:xfrm>
          <a:prstGeom prst="rect">
            <a:avLst/>
          </a:prstGeom>
        </p:spPr>
      </p:pic>
      <p:pic>
        <p:nvPicPr>
          <p:cNvPr id="29" name="Billede 28"/>
          <p:cNvPicPr>
            <a:picLocks/>
          </p:cNvPicPr>
          <p:nvPr>
            <p:custDataLst>
              <p:tags r:id="rId4"/>
            </p:custDataLst>
          </p:nvPr>
        </p:nvPicPr>
        <p:blipFill rotWithShape="1"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8103" y="3058328"/>
            <a:ext cx="1260000" cy="1260000"/>
          </a:xfrm>
          <a:prstGeom prst="rect">
            <a:avLst/>
          </a:prstGeom>
        </p:spPr>
      </p:pic>
      <p:cxnSp>
        <p:nvCxnSpPr>
          <p:cNvPr id="27" name="Lige pilforbindelse 26"/>
          <p:cNvCxnSpPr>
            <a:cxnSpLocks/>
          </p:cNvCxnSpPr>
          <p:nvPr/>
        </p:nvCxnSpPr>
        <p:spPr>
          <a:xfrm flipV="1">
            <a:off x="4283968" y="4113076"/>
            <a:ext cx="1440557" cy="140415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Eksportkaution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Sådan fungerer det</a:t>
            </a:r>
          </a:p>
        </p:txBody>
      </p:sp>
      <p:sp>
        <p:nvSpPr>
          <p:cNvPr id="23" name="Cirkel 22"/>
          <p:cNvSpPr>
            <a:spLocks/>
          </p:cNvSpPr>
          <p:nvPr/>
        </p:nvSpPr>
        <p:spPr>
          <a:xfrm>
            <a:off x="6336236" y="3140678"/>
            <a:ext cx="360000" cy="360000"/>
          </a:xfrm>
          <a:prstGeom prst="pie">
            <a:avLst>
              <a:gd name="adj1" fmla="val 19437198"/>
              <a:gd name="adj2" fmla="val 16200000"/>
            </a:avLst>
          </a:prstGeom>
          <a:solidFill>
            <a:srgbClr val="FF000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da-DK" sz="1200" b="1" dirty="0"/>
          </a:p>
        </p:txBody>
      </p:sp>
      <p:sp>
        <p:nvSpPr>
          <p:cNvPr id="24" name="Cirkel 23"/>
          <p:cNvSpPr>
            <a:spLocks/>
          </p:cNvSpPr>
          <p:nvPr/>
        </p:nvSpPr>
        <p:spPr>
          <a:xfrm>
            <a:off x="6334457" y="3140678"/>
            <a:ext cx="360000" cy="360000"/>
          </a:xfrm>
          <a:prstGeom prst="pie">
            <a:avLst>
              <a:gd name="adj1" fmla="val 16101556"/>
              <a:gd name="adj2" fmla="val 19725005"/>
            </a:avLst>
          </a:prstGeom>
          <a:solidFill>
            <a:srgbClr val="FF000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da-DK" sz="1200" b="1" dirty="0"/>
          </a:p>
        </p:txBody>
      </p:sp>
      <p:sp>
        <p:nvSpPr>
          <p:cNvPr id="26" name="Tekstboks 25"/>
          <p:cNvSpPr txBox="1">
            <a:spLocks/>
          </p:cNvSpPr>
          <p:nvPr/>
        </p:nvSpPr>
        <p:spPr>
          <a:xfrm>
            <a:off x="6334417" y="2888940"/>
            <a:ext cx="57784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400" dirty="0">
                <a:solidFill>
                  <a:srgbClr val="FF0000"/>
                </a:solidFill>
                <a:latin typeface="EKF Medium" panose="02000603030000020004" pitchFamily="2" charset="0"/>
              </a:rPr>
              <a:t>Risiko</a:t>
            </a:r>
          </a:p>
        </p:txBody>
      </p:sp>
      <p:pic>
        <p:nvPicPr>
          <p:cNvPr id="28" name="Billede 27"/>
          <p:cNvPicPr>
            <a:picLocks/>
          </p:cNvPicPr>
          <p:nvPr>
            <p:custDataLst>
              <p:tags r:id="rId5"/>
            </p:custDataLst>
          </p:nvPr>
        </p:nvPicPr>
        <p:blipFill rotWithShape="1"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418" y="3058328"/>
            <a:ext cx="1260000" cy="1260000"/>
          </a:xfrm>
          <a:prstGeom prst="rect">
            <a:avLst/>
          </a:prstGeom>
        </p:spPr>
      </p:pic>
      <p:sp>
        <p:nvSpPr>
          <p:cNvPr id="12" name="Tekstboks 11"/>
          <p:cNvSpPr txBox="1">
            <a:spLocks/>
          </p:cNvSpPr>
          <p:nvPr/>
        </p:nvSpPr>
        <p:spPr>
          <a:xfrm>
            <a:off x="4572000" y="4699989"/>
            <a:ext cx="756084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400" dirty="0">
                <a:solidFill>
                  <a:schemeClr val="bg1">
                    <a:lumMod val="50000"/>
                  </a:schemeClr>
                </a:solidFill>
                <a:latin typeface="EKF Medium" panose="02000603030000020004" pitchFamily="2" charset="0"/>
              </a:rPr>
              <a:t>Kaution</a:t>
            </a:r>
          </a:p>
        </p:txBody>
      </p:sp>
      <p:cxnSp>
        <p:nvCxnSpPr>
          <p:cNvPr id="32" name="Lige pilforbindelse 31"/>
          <p:cNvCxnSpPr>
            <a:cxnSpLocks/>
            <a:stCxn id="29" idx="1"/>
            <a:endCxn id="28" idx="3"/>
          </p:cNvCxnSpPr>
          <p:nvPr/>
        </p:nvCxnSpPr>
        <p:spPr>
          <a:xfrm flipH="1">
            <a:off x="1797418" y="3688328"/>
            <a:ext cx="3710685" cy="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boks 30"/>
          <p:cNvSpPr txBox="1">
            <a:spLocks/>
          </p:cNvSpPr>
          <p:nvPr/>
        </p:nvSpPr>
        <p:spPr>
          <a:xfrm>
            <a:off x="3203848" y="3573596"/>
            <a:ext cx="108012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400" dirty="0">
                <a:solidFill>
                  <a:schemeClr val="bg1">
                    <a:lumMod val="50000"/>
                  </a:schemeClr>
                </a:solidFill>
                <a:latin typeface="EKF Medium" panose="02000603030000020004" pitchFamily="2" charset="0"/>
              </a:rPr>
              <a:t>Finansiering</a:t>
            </a:r>
          </a:p>
        </p:txBody>
      </p:sp>
      <p:pic>
        <p:nvPicPr>
          <p:cNvPr id="14" name="Billede 13"/>
          <p:cNvPicPr>
            <a:picLocks/>
          </p:cNvPicPr>
          <p:nvPr>
            <p:custDataLst>
              <p:tags r:id="rId6"/>
            </p:custDataLst>
          </p:nvPr>
        </p:nvPicPr>
        <p:blipFill rotWithShape="1"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418" y="4277596"/>
            <a:ext cx="1257669" cy="1239636"/>
          </a:xfrm>
          <a:prstGeom prst="rect">
            <a:avLst/>
          </a:prstGeom>
        </p:spPr>
      </p:pic>
      <p:sp>
        <p:nvSpPr>
          <p:cNvPr id="16" name="Rektangel 15"/>
          <p:cNvSpPr>
            <a:spLocks/>
          </p:cNvSpPr>
          <p:nvPr/>
        </p:nvSpPr>
        <p:spPr>
          <a:xfrm>
            <a:off x="7308304" y="2024845"/>
            <a:ext cx="1593540" cy="4402180"/>
          </a:xfrm>
          <a:prstGeom prst="rect">
            <a:avLst/>
          </a:prstGeom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00" dirty="0">
              <a:latin typeface="EKF Medium" pitchFamily="2" charset="0"/>
            </a:endParaRPr>
          </a:p>
        </p:txBody>
      </p:sp>
      <p:sp>
        <p:nvSpPr>
          <p:cNvPr id="17" name="Tekstboks 16"/>
          <p:cNvSpPr txBox="1">
            <a:spLocks/>
          </p:cNvSpPr>
          <p:nvPr/>
        </p:nvSpPr>
        <p:spPr>
          <a:xfrm>
            <a:off x="7387398" y="2384884"/>
            <a:ext cx="1515142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300" dirty="0">
                <a:solidFill>
                  <a:schemeClr val="bg1"/>
                </a:solidFill>
                <a:latin typeface="EKF Medium" panose="02000603030000020004" pitchFamily="2" charset="0"/>
              </a:rPr>
              <a:t>Sådan dækker Eksportkaution </a:t>
            </a:r>
          </a:p>
        </p:txBody>
      </p:sp>
      <p:cxnSp>
        <p:nvCxnSpPr>
          <p:cNvPr id="18" name="Lige forbindelse 17"/>
          <p:cNvCxnSpPr>
            <a:cxnSpLocks/>
          </p:cNvCxnSpPr>
          <p:nvPr/>
        </p:nvCxnSpPr>
        <p:spPr>
          <a:xfrm>
            <a:off x="7400417" y="2924944"/>
            <a:ext cx="137107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boks 18"/>
          <p:cNvSpPr txBox="1">
            <a:spLocks/>
          </p:cNvSpPr>
          <p:nvPr/>
        </p:nvSpPr>
        <p:spPr>
          <a:xfrm>
            <a:off x="7387633" y="3068960"/>
            <a:ext cx="150484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  <a:t>Anvendelse</a:t>
            </a:r>
            <a:b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</a:br>
            <a:r>
              <a:rPr lang="da-DK" sz="1000" dirty="0">
                <a:solidFill>
                  <a:schemeClr val="bg1"/>
                </a:solidFill>
                <a:latin typeface="EKF Medium" panose="02000603030000020004" pitchFamily="2" charset="0"/>
              </a:rPr>
              <a:t>Driftskreditter og garantier</a:t>
            </a:r>
            <a:endParaRPr lang="da-DK" sz="1000" i="1" dirty="0">
              <a:solidFill>
                <a:schemeClr val="bg1"/>
              </a:solidFill>
              <a:latin typeface="EKF Medium" panose="02000603030000020004" pitchFamily="2" charset="0"/>
            </a:endParaRPr>
          </a:p>
        </p:txBody>
      </p:sp>
      <p:cxnSp>
        <p:nvCxnSpPr>
          <p:cNvPr id="20" name="Lige forbindelse 19"/>
          <p:cNvCxnSpPr>
            <a:cxnSpLocks/>
          </p:cNvCxnSpPr>
          <p:nvPr/>
        </p:nvCxnSpPr>
        <p:spPr>
          <a:xfrm>
            <a:off x="7400417" y="3645024"/>
            <a:ext cx="137107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boks 20"/>
          <p:cNvSpPr txBox="1">
            <a:spLocks/>
          </p:cNvSpPr>
          <p:nvPr/>
        </p:nvSpPr>
        <p:spPr>
          <a:xfrm>
            <a:off x="7387633" y="3753036"/>
            <a:ext cx="150484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  <a:t>Dækning</a:t>
            </a:r>
            <a:b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</a:br>
            <a:r>
              <a:rPr lang="da-DK" sz="1000" dirty="0">
                <a:solidFill>
                  <a:schemeClr val="bg1"/>
                </a:solidFill>
                <a:latin typeface="EKF Medium" panose="02000603030000020004" pitchFamily="2" charset="0"/>
              </a:rPr>
              <a:t>Del af bankens tab, hvis virksomheden går konkurs.</a:t>
            </a:r>
            <a:endParaRPr lang="da-DK" sz="1000" i="1" dirty="0">
              <a:solidFill>
                <a:schemeClr val="bg1"/>
              </a:solidFill>
              <a:latin typeface="EKF Medium" panose="02000603030000020004" pitchFamily="2" charset="0"/>
            </a:endParaRPr>
          </a:p>
        </p:txBody>
      </p:sp>
      <p:cxnSp>
        <p:nvCxnSpPr>
          <p:cNvPr id="22" name="Lige forbindelse 21"/>
          <p:cNvCxnSpPr>
            <a:cxnSpLocks/>
          </p:cNvCxnSpPr>
          <p:nvPr/>
        </p:nvCxnSpPr>
        <p:spPr>
          <a:xfrm>
            <a:off x="7400417" y="4364743"/>
            <a:ext cx="137107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boks 24"/>
          <p:cNvSpPr txBox="1">
            <a:spLocks/>
          </p:cNvSpPr>
          <p:nvPr/>
        </p:nvSpPr>
        <p:spPr>
          <a:xfrm>
            <a:off x="7387633" y="4436751"/>
            <a:ext cx="15048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  <a:t>Garantiprocent </a:t>
            </a:r>
            <a:b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</a:br>
            <a: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  <a:t>(af bankens tab) op til</a:t>
            </a:r>
          </a:p>
        </p:txBody>
      </p:sp>
      <p:cxnSp>
        <p:nvCxnSpPr>
          <p:cNvPr id="30" name="Lige forbindelse 29"/>
          <p:cNvCxnSpPr>
            <a:cxnSpLocks/>
          </p:cNvCxnSpPr>
          <p:nvPr/>
        </p:nvCxnSpPr>
        <p:spPr>
          <a:xfrm>
            <a:off x="7399722" y="5192835"/>
            <a:ext cx="137107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boks 32"/>
          <p:cNvSpPr txBox="1">
            <a:spLocks/>
          </p:cNvSpPr>
          <p:nvPr/>
        </p:nvSpPr>
        <p:spPr>
          <a:xfrm>
            <a:off x="7396997" y="4784966"/>
            <a:ext cx="1504847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300" dirty="0">
                <a:solidFill>
                  <a:schemeClr val="bg1"/>
                </a:solidFill>
              </a:rPr>
              <a:t>80 %</a:t>
            </a:r>
          </a:p>
        </p:txBody>
      </p:sp>
      <p:sp>
        <p:nvSpPr>
          <p:cNvPr id="34" name="Tekstboks 33"/>
          <p:cNvSpPr txBox="1">
            <a:spLocks/>
          </p:cNvSpPr>
          <p:nvPr/>
        </p:nvSpPr>
        <p:spPr>
          <a:xfrm>
            <a:off x="7387633" y="5264843"/>
            <a:ext cx="15048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  <a:t>Beløbsstørrelse</a:t>
            </a:r>
          </a:p>
          <a:p>
            <a:r>
              <a:rPr lang="da-DK" sz="1000" dirty="0">
                <a:solidFill>
                  <a:schemeClr val="bg1"/>
                </a:solidFill>
                <a:latin typeface="EKF Medium" panose="02000603030000020004" pitchFamily="2" charset="0"/>
              </a:rPr>
              <a:t>Ubegrænset</a:t>
            </a:r>
          </a:p>
        </p:txBody>
      </p:sp>
      <p:cxnSp>
        <p:nvCxnSpPr>
          <p:cNvPr id="35" name="Lige forbindelse 34"/>
          <p:cNvCxnSpPr>
            <a:cxnSpLocks/>
          </p:cNvCxnSpPr>
          <p:nvPr/>
        </p:nvCxnSpPr>
        <p:spPr>
          <a:xfrm>
            <a:off x="7400417" y="5696891"/>
            <a:ext cx="137107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boks 35"/>
          <p:cNvSpPr txBox="1">
            <a:spLocks/>
          </p:cNvSpPr>
          <p:nvPr/>
        </p:nvSpPr>
        <p:spPr>
          <a:xfrm>
            <a:off x="7397692" y="5948919"/>
            <a:ext cx="1504847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300" dirty="0">
                <a:solidFill>
                  <a:schemeClr val="bg1"/>
                </a:solidFill>
              </a:rPr>
              <a:t>3 år, </a:t>
            </a:r>
            <a:r>
              <a:rPr lang="da-DK" sz="800" i="1" dirty="0">
                <a:solidFill>
                  <a:schemeClr val="bg1"/>
                </a:solidFill>
              </a:rPr>
              <a:t>forlængelse mulig</a:t>
            </a:r>
          </a:p>
        </p:txBody>
      </p:sp>
      <p:sp>
        <p:nvSpPr>
          <p:cNvPr id="37" name="Tekstboks 36"/>
          <p:cNvSpPr txBox="1">
            <a:spLocks/>
          </p:cNvSpPr>
          <p:nvPr/>
        </p:nvSpPr>
        <p:spPr>
          <a:xfrm>
            <a:off x="7387633" y="5789804"/>
            <a:ext cx="15048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  <a:t>Løbetid op til</a:t>
            </a:r>
          </a:p>
        </p:txBody>
      </p:sp>
      <p:pic>
        <p:nvPicPr>
          <p:cNvPr id="38" name="Picture 2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8" r:link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959" y="5462979"/>
            <a:ext cx="1334666" cy="1395021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4394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25191 0.325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12" grpId="0" animBg="1"/>
      <p:bldP spid="16" grpId="0" animBg="1"/>
      <p:bldP spid="17" grpId="0"/>
      <p:bldP spid="19" grpId="0"/>
      <p:bldP spid="21" grpId="0"/>
      <p:bldP spid="25" grpId="0"/>
      <p:bldP spid="33" grpId="0"/>
      <p:bldP spid="34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Eksportkaution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Her er fordelene ved en Eksportkaution</a:t>
            </a:r>
          </a:p>
        </p:txBody>
      </p:sp>
      <p:sp>
        <p:nvSpPr>
          <p:cNvPr id="6" name="Tekstboks 8"/>
          <p:cNvSpPr txBox="1">
            <a:spLocks/>
          </p:cNvSpPr>
          <p:nvPr/>
        </p:nvSpPr>
        <p:spPr>
          <a:xfrm>
            <a:off x="539750" y="2708921"/>
            <a:ext cx="2880122" cy="13518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2100" dirty="0">
                <a:solidFill>
                  <a:schemeClr val="accent1"/>
                </a:solidFill>
              </a:rPr>
              <a:t>Op til 80 procent dækning af risikoen på nye kreditter samt garantier. </a:t>
            </a:r>
          </a:p>
        </p:txBody>
      </p:sp>
      <p:sp>
        <p:nvSpPr>
          <p:cNvPr id="7" name="Tekstboks 9"/>
          <p:cNvSpPr txBox="1">
            <a:spLocks/>
          </p:cNvSpPr>
          <p:nvPr/>
        </p:nvSpPr>
        <p:spPr>
          <a:xfrm>
            <a:off x="3851920" y="2708921"/>
            <a:ext cx="3024336" cy="13518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2100" dirty="0">
                <a:solidFill>
                  <a:schemeClr val="accent1"/>
                </a:solidFill>
              </a:rPr>
              <a:t>Mulighed for kreditter til kunder, hvor der er behov for ekstra sikkerhed</a:t>
            </a:r>
          </a:p>
        </p:txBody>
      </p:sp>
      <p:sp>
        <p:nvSpPr>
          <p:cNvPr id="8" name="Tekstboks 10"/>
          <p:cNvSpPr txBox="1">
            <a:spLocks/>
          </p:cNvSpPr>
          <p:nvPr/>
        </p:nvSpPr>
        <p:spPr>
          <a:xfrm>
            <a:off x="540000" y="4505145"/>
            <a:ext cx="2699852" cy="16158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2100" dirty="0">
                <a:solidFill>
                  <a:schemeClr val="accent1"/>
                </a:solidFill>
              </a:rPr>
              <a:t>Stabil statsgaranteret sikkerhed.</a:t>
            </a:r>
          </a:p>
        </p:txBody>
      </p:sp>
      <p:sp>
        <p:nvSpPr>
          <p:cNvPr id="12" name="Tekstboks 10"/>
          <p:cNvSpPr txBox="1">
            <a:spLocks/>
          </p:cNvSpPr>
          <p:nvPr/>
        </p:nvSpPr>
        <p:spPr>
          <a:xfrm>
            <a:off x="3851920" y="4505144"/>
            <a:ext cx="2880320" cy="16158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2100" dirty="0">
                <a:solidFill>
                  <a:schemeClr val="accent1"/>
                </a:solidFill>
              </a:rPr>
              <a:t>Reduktion af bankens kapitalomkostninger.</a:t>
            </a:r>
          </a:p>
        </p:txBody>
      </p:sp>
      <p:sp>
        <p:nvSpPr>
          <p:cNvPr id="16" name="Tekstboks 15"/>
          <p:cNvSpPr txBox="1">
            <a:spLocks/>
          </p:cNvSpPr>
          <p:nvPr/>
        </p:nvSpPr>
        <p:spPr>
          <a:xfrm>
            <a:off x="7387398" y="2384884"/>
            <a:ext cx="1515142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300" dirty="0">
                <a:solidFill>
                  <a:schemeClr val="bg1"/>
                </a:solidFill>
                <a:latin typeface="EKF Medium" panose="02000603030000020004" pitchFamily="2" charset="0"/>
              </a:rPr>
              <a:t>Sådan dækker Eksportkaution </a:t>
            </a:r>
          </a:p>
        </p:txBody>
      </p:sp>
      <p:cxnSp>
        <p:nvCxnSpPr>
          <p:cNvPr id="17" name="Lige forbindelse 16"/>
          <p:cNvCxnSpPr>
            <a:cxnSpLocks/>
          </p:cNvCxnSpPr>
          <p:nvPr/>
        </p:nvCxnSpPr>
        <p:spPr>
          <a:xfrm>
            <a:off x="7400417" y="2924944"/>
            <a:ext cx="137107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boks 17"/>
          <p:cNvSpPr txBox="1">
            <a:spLocks/>
          </p:cNvSpPr>
          <p:nvPr/>
        </p:nvSpPr>
        <p:spPr>
          <a:xfrm>
            <a:off x="7387633" y="3068960"/>
            <a:ext cx="150484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  <a:t>Anvendelse</a:t>
            </a:r>
            <a:b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</a:br>
            <a:r>
              <a:rPr lang="da-DK" sz="1000" dirty="0">
                <a:solidFill>
                  <a:schemeClr val="bg1"/>
                </a:solidFill>
                <a:latin typeface="EKF Medium" panose="02000603030000020004" pitchFamily="2" charset="0"/>
              </a:rPr>
              <a:t>Driftskreditter og garantier</a:t>
            </a:r>
            <a:endParaRPr lang="da-DK" sz="1000" i="1" dirty="0">
              <a:solidFill>
                <a:schemeClr val="bg1"/>
              </a:solidFill>
              <a:latin typeface="EKF Medium" panose="02000603030000020004" pitchFamily="2" charset="0"/>
            </a:endParaRPr>
          </a:p>
        </p:txBody>
      </p:sp>
      <p:cxnSp>
        <p:nvCxnSpPr>
          <p:cNvPr id="19" name="Lige forbindelse 18"/>
          <p:cNvCxnSpPr>
            <a:cxnSpLocks/>
          </p:cNvCxnSpPr>
          <p:nvPr/>
        </p:nvCxnSpPr>
        <p:spPr>
          <a:xfrm>
            <a:off x="7419535" y="3569386"/>
            <a:ext cx="137107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boks 19"/>
          <p:cNvSpPr txBox="1">
            <a:spLocks/>
          </p:cNvSpPr>
          <p:nvPr/>
        </p:nvSpPr>
        <p:spPr>
          <a:xfrm>
            <a:off x="7387633" y="3753036"/>
            <a:ext cx="150484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  <a:t>Dækning</a:t>
            </a:r>
            <a:b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</a:br>
            <a:r>
              <a:rPr lang="da-DK" sz="1000" dirty="0">
                <a:solidFill>
                  <a:schemeClr val="bg1"/>
                </a:solidFill>
                <a:latin typeface="EKF Medium" panose="02000603030000020004" pitchFamily="2" charset="0"/>
              </a:rPr>
              <a:t>Del af bankens tab, hvis virksomheden går konkurs.</a:t>
            </a:r>
            <a:endParaRPr lang="da-DK" sz="1000" i="1" dirty="0">
              <a:solidFill>
                <a:schemeClr val="bg1"/>
              </a:solidFill>
              <a:latin typeface="EKF Medium" panose="02000603030000020004" pitchFamily="2" charset="0"/>
            </a:endParaRPr>
          </a:p>
        </p:txBody>
      </p:sp>
      <p:cxnSp>
        <p:nvCxnSpPr>
          <p:cNvPr id="21" name="Lige forbindelse 20"/>
          <p:cNvCxnSpPr>
            <a:cxnSpLocks/>
          </p:cNvCxnSpPr>
          <p:nvPr/>
        </p:nvCxnSpPr>
        <p:spPr>
          <a:xfrm>
            <a:off x="7400417" y="4364743"/>
            <a:ext cx="137107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boks 21"/>
          <p:cNvSpPr txBox="1">
            <a:spLocks/>
          </p:cNvSpPr>
          <p:nvPr/>
        </p:nvSpPr>
        <p:spPr>
          <a:xfrm>
            <a:off x="7387633" y="4436751"/>
            <a:ext cx="15048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  <a:t>Garantiprocent </a:t>
            </a:r>
            <a:b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</a:br>
            <a: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  <a:t>(af bankens tab) op til</a:t>
            </a:r>
          </a:p>
        </p:txBody>
      </p:sp>
      <p:cxnSp>
        <p:nvCxnSpPr>
          <p:cNvPr id="23" name="Lige forbindelse 22"/>
          <p:cNvCxnSpPr>
            <a:cxnSpLocks/>
          </p:cNvCxnSpPr>
          <p:nvPr/>
        </p:nvCxnSpPr>
        <p:spPr>
          <a:xfrm>
            <a:off x="7399722" y="5192835"/>
            <a:ext cx="137107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boks 23"/>
          <p:cNvSpPr txBox="1">
            <a:spLocks/>
          </p:cNvSpPr>
          <p:nvPr/>
        </p:nvSpPr>
        <p:spPr>
          <a:xfrm>
            <a:off x="7396997" y="4784966"/>
            <a:ext cx="1504847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300" dirty="0">
                <a:solidFill>
                  <a:schemeClr val="bg1"/>
                </a:solidFill>
              </a:rPr>
              <a:t>80 %</a:t>
            </a:r>
          </a:p>
        </p:txBody>
      </p:sp>
      <p:sp>
        <p:nvSpPr>
          <p:cNvPr id="25" name="Tekstboks 24"/>
          <p:cNvSpPr txBox="1">
            <a:spLocks/>
          </p:cNvSpPr>
          <p:nvPr/>
        </p:nvSpPr>
        <p:spPr>
          <a:xfrm>
            <a:off x="7387633" y="5264843"/>
            <a:ext cx="15048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  <a:t>Beløbsstørrelse</a:t>
            </a:r>
          </a:p>
          <a:p>
            <a:r>
              <a:rPr lang="da-DK" sz="1000" dirty="0">
                <a:solidFill>
                  <a:schemeClr val="bg1"/>
                </a:solidFill>
                <a:latin typeface="EKF Medium" panose="02000603030000020004" pitchFamily="2" charset="0"/>
              </a:rPr>
              <a:t>Ubegrænset</a:t>
            </a:r>
          </a:p>
        </p:txBody>
      </p:sp>
      <p:cxnSp>
        <p:nvCxnSpPr>
          <p:cNvPr id="26" name="Lige forbindelse 25"/>
          <p:cNvCxnSpPr>
            <a:cxnSpLocks/>
          </p:cNvCxnSpPr>
          <p:nvPr/>
        </p:nvCxnSpPr>
        <p:spPr>
          <a:xfrm>
            <a:off x="7400417" y="5696891"/>
            <a:ext cx="137107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boks 27"/>
          <p:cNvSpPr txBox="1">
            <a:spLocks/>
          </p:cNvSpPr>
          <p:nvPr/>
        </p:nvSpPr>
        <p:spPr>
          <a:xfrm>
            <a:off x="7397692" y="5948919"/>
            <a:ext cx="1504847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300" dirty="0">
                <a:solidFill>
                  <a:schemeClr val="bg1"/>
                </a:solidFill>
              </a:rPr>
              <a:t>3 år</a:t>
            </a:r>
          </a:p>
        </p:txBody>
      </p:sp>
      <p:sp>
        <p:nvSpPr>
          <p:cNvPr id="29" name="Tekstboks 28"/>
          <p:cNvSpPr txBox="1">
            <a:spLocks/>
          </p:cNvSpPr>
          <p:nvPr/>
        </p:nvSpPr>
        <p:spPr>
          <a:xfrm>
            <a:off x="7387633" y="5789804"/>
            <a:ext cx="15048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  <a:t>Løbetid op til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5623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Kaution for anlægslån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85462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Kaution for anlægslån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>
                <a:solidFill>
                  <a:srgbClr val="656565"/>
                </a:solidFill>
              </a:rPr>
              <a:t>Sådan fungerer det</a:t>
            </a:r>
          </a:p>
        </p:txBody>
      </p:sp>
      <p:pic>
        <p:nvPicPr>
          <p:cNvPr id="26" name="Billede 25"/>
          <p:cNvPicPr>
            <a:picLocks/>
          </p:cNvPicPr>
          <p:nvPr>
            <p:custDataLst>
              <p:tags r:id="rId2"/>
            </p:custDataLst>
          </p:nvPr>
        </p:nvPicPr>
        <p:blipFill rotWithShape="1"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9052" y="5239016"/>
            <a:ext cx="1260000" cy="1260000"/>
          </a:xfrm>
          <a:prstGeom prst="rect">
            <a:avLst/>
          </a:prstGeom>
        </p:spPr>
      </p:pic>
      <p:pic>
        <p:nvPicPr>
          <p:cNvPr id="28" name="Billede 27"/>
          <p:cNvPicPr>
            <a:picLocks/>
          </p:cNvPicPr>
          <p:nvPr>
            <p:custDataLst>
              <p:tags r:id="rId3"/>
            </p:custDataLst>
          </p:nvPr>
        </p:nvPicPr>
        <p:blipFill rotWithShape="1"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103" y="3058328"/>
            <a:ext cx="1260000" cy="1260000"/>
          </a:xfrm>
          <a:prstGeom prst="rect">
            <a:avLst/>
          </a:prstGeom>
        </p:spPr>
      </p:pic>
      <p:sp>
        <p:nvSpPr>
          <p:cNvPr id="30" name="Cirkel 29"/>
          <p:cNvSpPr/>
          <p:nvPr/>
        </p:nvSpPr>
        <p:spPr>
          <a:xfrm>
            <a:off x="6334457" y="3140678"/>
            <a:ext cx="360000" cy="360000"/>
          </a:xfrm>
          <a:prstGeom prst="pie">
            <a:avLst>
              <a:gd name="adj1" fmla="val 16101556"/>
              <a:gd name="adj2" fmla="val 19725005"/>
            </a:avLst>
          </a:prstGeom>
          <a:solidFill>
            <a:srgbClr val="FF000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da-DK" sz="1200" b="1" dirty="0"/>
          </a:p>
        </p:txBody>
      </p:sp>
      <p:sp>
        <p:nvSpPr>
          <p:cNvPr id="32" name="Tekstboks 31"/>
          <p:cNvSpPr txBox="1"/>
          <p:nvPr/>
        </p:nvSpPr>
        <p:spPr>
          <a:xfrm>
            <a:off x="6334417" y="2888940"/>
            <a:ext cx="57784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400" dirty="0">
                <a:solidFill>
                  <a:srgbClr val="FF0000"/>
                </a:solidFill>
                <a:latin typeface="EKF Medium" panose="02000603030000020004" pitchFamily="2" charset="0"/>
              </a:rPr>
              <a:t>Risiko</a:t>
            </a:r>
          </a:p>
        </p:txBody>
      </p:sp>
      <p:pic>
        <p:nvPicPr>
          <p:cNvPr id="47" name="Billede 46"/>
          <p:cNvPicPr>
            <a:picLocks/>
          </p:cNvPicPr>
          <p:nvPr>
            <p:custDataLst>
              <p:tags r:id="rId4"/>
            </p:custDataLst>
          </p:nvPr>
        </p:nvPicPr>
        <p:blipFill rotWithShape="1"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418" y="3058328"/>
            <a:ext cx="1260000" cy="1260000"/>
          </a:xfrm>
          <a:prstGeom prst="rect">
            <a:avLst/>
          </a:prstGeom>
        </p:spPr>
      </p:pic>
      <p:cxnSp>
        <p:nvCxnSpPr>
          <p:cNvPr id="48" name="Lige pilforbindelse 47"/>
          <p:cNvCxnSpPr/>
          <p:nvPr/>
        </p:nvCxnSpPr>
        <p:spPr>
          <a:xfrm flipV="1">
            <a:off x="4283968" y="4221088"/>
            <a:ext cx="1368152" cy="126014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boks 48"/>
          <p:cNvSpPr txBox="1"/>
          <p:nvPr/>
        </p:nvSpPr>
        <p:spPr>
          <a:xfrm>
            <a:off x="4572000" y="4761148"/>
            <a:ext cx="756084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400" dirty="0">
                <a:solidFill>
                  <a:schemeClr val="bg1">
                    <a:lumMod val="50000"/>
                  </a:schemeClr>
                </a:solidFill>
                <a:latin typeface="EKF Medium" panose="02000603030000020004" pitchFamily="2" charset="0"/>
              </a:rPr>
              <a:t>Kaution</a:t>
            </a:r>
          </a:p>
        </p:txBody>
      </p:sp>
      <p:cxnSp>
        <p:nvCxnSpPr>
          <p:cNvPr id="50" name="Lige pilforbindelse 49"/>
          <p:cNvCxnSpPr>
            <a:stCxn id="28" idx="1"/>
            <a:endCxn id="47" idx="3"/>
          </p:cNvCxnSpPr>
          <p:nvPr/>
        </p:nvCxnSpPr>
        <p:spPr>
          <a:xfrm flipH="1">
            <a:off x="1797418" y="3688328"/>
            <a:ext cx="3710685" cy="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kstboks 50"/>
          <p:cNvSpPr txBox="1"/>
          <p:nvPr/>
        </p:nvSpPr>
        <p:spPr>
          <a:xfrm>
            <a:off x="3059832" y="3573596"/>
            <a:ext cx="108012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400" dirty="0">
                <a:solidFill>
                  <a:schemeClr val="bg1">
                    <a:lumMod val="50000"/>
                  </a:schemeClr>
                </a:solidFill>
                <a:latin typeface="EKF Medium" panose="02000603030000020004" pitchFamily="2" charset="0"/>
              </a:rPr>
              <a:t>Finansiering</a:t>
            </a:r>
          </a:p>
        </p:txBody>
      </p:sp>
      <p:sp>
        <p:nvSpPr>
          <p:cNvPr id="29" name="Cirkel 28"/>
          <p:cNvSpPr/>
          <p:nvPr/>
        </p:nvSpPr>
        <p:spPr>
          <a:xfrm>
            <a:off x="6336236" y="3140678"/>
            <a:ext cx="360000" cy="360000"/>
          </a:xfrm>
          <a:prstGeom prst="pie">
            <a:avLst>
              <a:gd name="adj1" fmla="val 19437198"/>
              <a:gd name="adj2" fmla="val 16200000"/>
            </a:avLst>
          </a:prstGeom>
          <a:solidFill>
            <a:srgbClr val="FF000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da-DK" sz="1200" b="1" dirty="0"/>
          </a:p>
        </p:txBody>
      </p:sp>
      <p:sp>
        <p:nvSpPr>
          <p:cNvPr id="14" name="Rektangel 13"/>
          <p:cNvSpPr>
            <a:spLocks/>
          </p:cNvSpPr>
          <p:nvPr/>
        </p:nvSpPr>
        <p:spPr>
          <a:xfrm>
            <a:off x="7308304" y="1881188"/>
            <a:ext cx="1593540" cy="4545837"/>
          </a:xfrm>
          <a:prstGeom prst="rect">
            <a:avLst/>
          </a:prstGeom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00" dirty="0">
              <a:latin typeface="EKF Medium" pitchFamily="2" charset="0"/>
            </a:endParaRPr>
          </a:p>
        </p:txBody>
      </p:sp>
      <p:sp>
        <p:nvSpPr>
          <p:cNvPr id="15" name="Tekstboks 14"/>
          <p:cNvSpPr txBox="1">
            <a:spLocks/>
          </p:cNvSpPr>
          <p:nvPr/>
        </p:nvSpPr>
        <p:spPr>
          <a:xfrm>
            <a:off x="7387398" y="2024844"/>
            <a:ext cx="1515142" cy="60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300" dirty="0">
                <a:solidFill>
                  <a:schemeClr val="bg1"/>
                </a:solidFill>
                <a:latin typeface="EKF Medium" panose="02000603030000020004" pitchFamily="2" charset="0"/>
              </a:rPr>
              <a:t>Sådan dækker Kaution for anlægslån</a:t>
            </a:r>
          </a:p>
        </p:txBody>
      </p:sp>
      <p:cxnSp>
        <p:nvCxnSpPr>
          <p:cNvPr id="16" name="Lige forbindelse 15"/>
          <p:cNvCxnSpPr>
            <a:cxnSpLocks/>
          </p:cNvCxnSpPr>
          <p:nvPr/>
        </p:nvCxnSpPr>
        <p:spPr>
          <a:xfrm>
            <a:off x="7400417" y="2708920"/>
            <a:ext cx="137107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boks 16"/>
          <p:cNvSpPr txBox="1">
            <a:spLocks/>
          </p:cNvSpPr>
          <p:nvPr/>
        </p:nvSpPr>
        <p:spPr>
          <a:xfrm>
            <a:off x="7387633" y="2780928"/>
            <a:ext cx="1504847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  <a:t>Anvendelse</a:t>
            </a:r>
            <a:b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</a:br>
            <a:r>
              <a:rPr lang="da-DK" sz="1000" dirty="0">
                <a:solidFill>
                  <a:schemeClr val="bg1"/>
                </a:solidFill>
                <a:latin typeface="EKF Medium" panose="02000603030000020004" pitchFamily="2" charset="0"/>
              </a:rPr>
              <a:t>Anlægslån til virksomheder, der vil investere i produktionsfaciliteter. </a:t>
            </a:r>
            <a:endParaRPr lang="da-DK" sz="1000" i="1" dirty="0">
              <a:solidFill>
                <a:schemeClr val="bg1"/>
              </a:solidFill>
              <a:latin typeface="EKF Medium" panose="02000603030000020004" pitchFamily="2" charset="0"/>
            </a:endParaRPr>
          </a:p>
        </p:txBody>
      </p:sp>
      <p:cxnSp>
        <p:nvCxnSpPr>
          <p:cNvPr id="18" name="Lige forbindelse 17"/>
          <p:cNvCxnSpPr>
            <a:cxnSpLocks/>
          </p:cNvCxnSpPr>
          <p:nvPr/>
        </p:nvCxnSpPr>
        <p:spPr>
          <a:xfrm>
            <a:off x="7400417" y="3609020"/>
            <a:ext cx="137107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boks 18"/>
          <p:cNvSpPr txBox="1">
            <a:spLocks/>
          </p:cNvSpPr>
          <p:nvPr/>
        </p:nvSpPr>
        <p:spPr>
          <a:xfrm>
            <a:off x="7387633" y="3687415"/>
            <a:ext cx="150484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  <a:t>Dækning</a:t>
            </a:r>
            <a:b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</a:br>
            <a:r>
              <a:rPr lang="da-DK" sz="1000" dirty="0">
                <a:solidFill>
                  <a:schemeClr val="bg1"/>
                </a:solidFill>
                <a:latin typeface="EKF Medium" panose="02000603030000020004" pitchFamily="2" charset="0"/>
              </a:rPr>
              <a:t>Bankens tab, hvis </a:t>
            </a:r>
            <a:r>
              <a:rPr lang="da-DK" sz="1000" dirty="0" err="1">
                <a:solidFill>
                  <a:schemeClr val="bg1"/>
                </a:solidFill>
                <a:latin typeface="EKF Medium" panose="02000603030000020004" pitchFamily="2" charset="0"/>
              </a:rPr>
              <a:t>virk-somheden</a:t>
            </a:r>
            <a:r>
              <a:rPr lang="da-DK" sz="1000" dirty="0">
                <a:solidFill>
                  <a:schemeClr val="bg1"/>
                </a:solidFill>
                <a:latin typeface="EKF Medium" panose="02000603030000020004" pitchFamily="2" charset="0"/>
              </a:rPr>
              <a:t> går konkurs.</a:t>
            </a:r>
            <a:endParaRPr lang="da-DK" sz="1000" i="1" dirty="0">
              <a:solidFill>
                <a:schemeClr val="bg1"/>
              </a:solidFill>
              <a:latin typeface="EKF Medium" panose="02000603030000020004" pitchFamily="2" charset="0"/>
            </a:endParaRPr>
          </a:p>
        </p:txBody>
      </p:sp>
      <p:cxnSp>
        <p:nvCxnSpPr>
          <p:cNvPr id="20" name="Lige forbindelse 19"/>
          <p:cNvCxnSpPr>
            <a:cxnSpLocks/>
          </p:cNvCxnSpPr>
          <p:nvPr/>
        </p:nvCxnSpPr>
        <p:spPr>
          <a:xfrm>
            <a:off x="7400417" y="4256731"/>
            <a:ext cx="137107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boks 20"/>
          <p:cNvSpPr txBox="1">
            <a:spLocks/>
          </p:cNvSpPr>
          <p:nvPr/>
        </p:nvSpPr>
        <p:spPr>
          <a:xfrm>
            <a:off x="7387633" y="4328739"/>
            <a:ext cx="15048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  <a:t>Garantiprocent </a:t>
            </a:r>
            <a:b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</a:br>
            <a: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  <a:t>(af bankens tab) op til</a:t>
            </a:r>
          </a:p>
        </p:txBody>
      </p:sp>
      <p:cxnSp>
        <p:nvCxnSpPr>
          <p:cNvPr id="22" name="Lige forbindelse 21"/>
          <p:cNvCxnSpPr>
            <a:cxnSpLocks/>
          </p:cNvCxnSpPr>
          <p:nvPr/>
        </p:nvCxnSpPr>
        <p:spPr>
          <a:xfrm>
            <a:off x="7399722" y="5085184"/>
            <a:ext cx="137107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boks 22"/>
          <p:cNvSpPr txBox="1">
            <a:spLocks/>
          </p:cNvSpPr>
          <p:nvPr/>
        </p:nvSpPr>
        <p:spPr>
          <a:xfrm>
            <a:off x="7396997" y="4676954"/>
            <a:ext cx="1504847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300" dirty="0">
                <a:solidFill>
                  <a:schemeClr val="bg1"/>
                </a:solidFill>
              </a:rPr>
              <a:t>80 %</a:t>
            </a:r>
          </a:p>
        </p:txBody>
      </p:sp>
      <p:sp>
        <p:nvSpPr>
          <p:cNvPr id="24" name="Tekstboks 23"/>
          <p:cNvSpPr txBox="1">
            <a:spLocks/>
          </p:cNvSpPr>
          <p:nvPr/>
        </p:nvSpPr>
        <p:spPr>
          <a:xfrm>
            <a:off x="7387633" y="5156831"/>
            <a:ext cx="15048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  <a:t>Beløbsstørrelse</a:t>
            </a:r>
          </a:p>
          <a:p>
            <a:r>
              <a:rPr lang="da-DK" sz="1000" dirty="0">
                <a:solidFill>
                  <a:schemeClr val="bg1"/>
                </a:solidFill>
                <a:latin typeface="EKF Medium" panose="02000603030000020004" pitchFamily="2" charset="0"/>
              </a:rPr>
              <a:t>Ubegrænset</a:t>
            </a:r>
          </a:p>
        </p:txBody>
      </p:sp>
      <p:cxnSp>
        <p:nvCxnSpPr>
          <p:cNvPr id="25" name="Lige forbindelse 24"/>
          <p:cNvCxnSpPr>
            <a:cxnSpLocks/>
          </p:cNvCxnSpPr>
          <p:nvPr/>
        </p:nvCxnSpPr>
        <p:spPr>
          <a:xfrm>
            <a:off x="7400417" y="5588879"/>
            <a:ext cx="137107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boks 26"/>
          <p:cNvSpPr txBox="1">
            <a:spLocks/>
          </p:cNvSpPr>
          <p:nvPr/>
        </p:nvSpPr>
        <p:spPr>
          <a:xfrm>
            <a:off x="7397692" y="5948919"/>
            <a:ext cx="15048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dirty="0">
                <a:solidFill>
                  <a:schemeClr val="bg1"/>
                </a:solidFill>
              </a:rPr>
              <a:t>Følger aktivet</a:t>
            </a:r>
          </a:p>
        </p:txBody>
      </p:sp>
      <p:sp>
        <p:nvSpPr>
          <p:cNvPr id="31" name="Tekstboks 30"/>
          <p:cNvSpPr txBox="1">
            <a:spLocks/>
          </p:cNvSpPr>
          <p:nvPr/>
        </p:nvSpPr>
        <p:spPr>
          <a:xfrm>
            <a:off x="7387633" y="5681792"/>
            <a:ext cx="151490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  <a:t>Løbetid op til</a:t>
            </a:r>
            <a:b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</a:br>
            <a:endParaRPr lang="da-DK" sz="1000" i="1" dirty="0">
              <a:solidFill>
                <a:schemeClr val="bg1"/>
              </a:solidFill>
              <a:latin typeface="EKF Medium" panose="0200060303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4158" y="4220424"/>
            <a:ext cx="1298100" cy="1298100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7" r:link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4158" y="5395533"/>
            <a:ext cx="1357006" cy="141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5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24792 0.304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9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Kaution for anlægslån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Her er fordelene ved en Kaution for anlægslån</a:t>
            </a:r>
          </a:p>
        </p:txBody>
      </p:sp>
      <p:sp>
        <p:nvSpPr>
          <p:cNvPr id="6" name="Tekstboks 8"/>
          <p:cNvSpPr txBox="1">
            <a:spLocks/>
          </p:cNvSpPr>
          <p:nvPr/>
        </p:nvSpPr>
        <p:spPr>
          <a:xfrm>
            <a:off x="539750" y="2708921"/>
            <a:ext cx="2880122" cy="13518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2100" dirty="0">
                <a:solidFill>
                  <a:schemeClr val="accent1"/>
                </a:solidFill>
              </a:rPr>
              <a:t>Op til 80 procent dækning af risikoen på nye anlægslån.</a:t>
            </a:r>
          </a:p>
        </p:txBody>
      </p:sp>
      <p:sp>
        <p:nvSpPr>
          <p:cNvPr id="7" name="Tekstboks 9"/>
          <p:cNvSpPr txBox="1">
            <a:spLocks/>
          </p:cNvSpPr>
          <p:nvPr/>
        </p:nvSpPr>
        <p:spPr>
          <a:xfrm>
            <a:off x="3851920" y="2708921"/>
            <a:ext cx="3024336" cy="13518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2100" dirty="0">
                <a:solidFill>
                  <a:schemeClr val="accent1"/>
                </a:solidFill>
              </a:rPr>
              <a:t>Mulighed for lån til kunder, hvor der er behov for ekstra sikkerhed.</a:t>
            </a:r>
          </a:p>
          <a:p>
            <a:endParaRPr lang="da-DK" sz="2100" dirty="0">
              <a:solidFill>
                <a:schemeClr val="accent1"/>
              </a:solidFill>
            </a:endParaRPr>
          </a:p>
        </p:txBody>
      </p:sp>
      <p:sp>
        <p:nvSpPr>
          <p:cNvPr id="8" name="Tekstboks 10"/>
          <p:cNvSpPr txBox="1">
            <a:spLocks/>
          </p:cNvSpPr>
          <p:nvPr/>
        </p:nvSpPr>
        <p:spPr>
          <a:xfrm>
            <a:off x="540000" y="4505145"/>
            <a:ext cx="2699852" cy="16158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2100" dirty="0">
                <a:solidFill>
                  <a:schemeClr val="accent1"/>
                </a:solidFill>
              </a:rPr>
              <a:t>Stabil statsgaranteret sikkerhed.</a:t>
            </a:r>
          </a:p>
        </p:txBody>
      </p:sp>
      <p:sp>
        <p:nvSpPr>
          <p:cNvPr id="12" name="Tekstboks 10"/>
          <p:cNvSpPr txBox="1">
            <a:spLocks/>
          </p:cNvSpPr>
          <p:nvPr/>
        </p:nvSpPr>
        <p:spPr>
          <a:xfrm>
            <a:off x="3851920" y="4505144"/>
            <a:ext cx="2880320" cy="16158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2100" dirty="0">
                <a:solidFill>
                  <a:schemeClr val="accent1"/>
                </a:solidFill>
              </a:rPr>
              <a:t>Reduktion af bankens kapitalomkostninger.</a:t>
            </a:r>
          </a:p>
        </p:txBody>
      </p:sp>
      <p:sp>
        <p:nvSpPr>
          <p:cNvPr id="16" name="Tekstboks 15"/>
          <p:cNvSpPr txBox="1">
            <a:spLocks/>
          </p:cNvSpPr>
          <p:nvPr/>
        </p:nvSpPr>
        <p:spPr>
          <a:xfrm>
            <a:off x="7387398" y="2384884"/>
            <a:ext cx="1515142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300" dirty="0">
                <a:solidFill>
                  <a:schemeClr val="bg1"/>
                </a:solidFill>
                <a:latin typeface="EKF Medium" panose="02000603030000020004" pitchFamily="2" charset="0"/>
              </a:rPr>
              <a:t>Sådan dækker Eksportkaution </a:t>
            </a:r>
          </a:p>
        </p:txBody>
      </p:sp>
      <p:cxnSp>
        <p:nvCxnSpPr>
          <p:cNvPr id="17" name="Lige forbindelse 16"/>
          <p:cNvCxnSpPr>
            <a:cxnSpLocks/>
          </p:cNvCxnSpPr>
          <p:nvPr/>
        </p:nvCxnSpPr>
        <p:spPr>
          <a:xfrm>
            <a:off x="7400417" y="2924944"/>
            <a:ext cx="137107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boks 17"/>
          <p:cNvSpPr txBox="1">
            <a:spLocks/>
          </p:cNvSpPr>
          <p:nvPr/>
        </p:nvSpPr>
        <p:spPr>
          <a:xfrm>
            <a:off x="7387633" y="3068960"/>
            <a:ext cx="150484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  <a:t>Anvendelse</a:t>
            </a:r>
            <a:b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</a:br>
            <a:r>
              <a:rPr lang="da-DK" sz="1000" dirty="0">
                <a:solidFill>
                  <a:schemeClr val="bg1"/>
                </a:solidFill>
                <a:latin typeface="EKF Medium" panose="02000603030000020004" pitchFamily="2" charset="0"/>
              </a:rPr>
              <a:t>Driftskreditter og garantier</a:t>
            </a:r>
            <a:endParaRPr lang="da-DK" sz="1000" i="1" dirty="0">
              <a:solidFill>
                <a:schemeClr val="bg1"/>
              </a:solidFill>
              <a:latin typeface="EKF Medium" panose="02000603030000020004" pitchFamily="2" charset="0"/>
            </a:endParaRPr>
          </a:p>
        </p:txBody>
      </p:sp>
      <p:cxnSp>
        <p:nvCxnSpPr>
          <p:cNvPr id="19" name="Lige forbindelse 18"/>
          <p:cNvCxnSpPr>
            <a:cxnSpLocks/>
          </p:cNvCxnSpPr>
          <p:nvPr/>
        </p:nvCxnSpPr>
        <p:spPr>
          <a:xfrm>
            <a:off x="7419535" y="3569386"/>
            <a:ext cx="137107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boks 19"/>
          <p:cNvSpPr txBox="1">
            <a:spLocks/>
          </p:cNvSpPr>
          <p:nvPr/>
        </p:nvSpPr>
        <p:spPr>
          <a:xfrm>
            <a:off x="7387633" y="3753036"/>
            <a:ext cx="150484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  <a:t>Dækning</a:t>
            </a:r>
            <a:b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</a:br>
            <a:r>
              <a:rPr lang="da-DK" sz="1000" dirty="0">
                <a:solidFill>
                  <a:schemeClr val="bg1"/>
                </a:solidFill>
                <a:latin typeface="EKF Medium" panose="02000603030000020004" pitchFamily="2" charset="0"/>
              </a:rPr>
              <a:t>Del af bankens tab, hvis virksomheden går konkurs.</a:t>
            </a:r>
            <a:endParaRPr lang="da-DK" sz="1000" i="1" dirty="0">
              <a:solidFill>
                <a:schemeClr val="bg1"/>
              </a:solidFill>
              <a:latin typeface="EKF Medium" panose="02000603030000020004" pitchFamily="2" charset="0"/>
            </a:endParaRPr>
          </a:p>
        </p:txBody>
      </p:sp>
      <p:cxnSp>
        <p:nvCxnSpPr>
          <p:cNvPr id="21" name="Lige forbindelse 20"/>
          <p:cNvCxnSpPr>
            <a:cxnSpLocks/>
          </p:cNvCxnSpPr>
          <p:nvPr/>
        </p:nvCxnSpPr>
        <p:spPr>
          <a:xfrm>
            <a:off x="7400417" y="4364743"/>
            <a:ext cx="137107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boks 21"/>
          <p:cNvSpPr txBox="1">
            <a:spLocks/>
          </p:cNvSpPr>
          <p:nvPr/>
        </p:nvSpPr>
        <p:spPr>
          <a:xfrm>
            <a:off x="7387633" y="4436751"/>
            <a:ext cx="15048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  <a:t>Garantiprocent </a:t>
            </a:r>
            <a:b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</a:br>
            <a: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  <a:t>(af bankens tab) op til</a:t>
            </a:r>
          </a:p>
        </p:txBody>
      </p:sp>
      <p:cxnSp>
        <p:nvCxnSpPr>
          <p:cNvPr id="23" name="Lige forbindelse 22"/>
          <p:cNvCxnSpPr>
            <a:cxnSpLocks/>
          </p:cNvCxnSpPr>
          <p:nvPr/>
        </p:nvCxnSpPr>
        <p:spPr>
          <a:xfrm>
            <a:off x="7399722" y="5192835"/>
            <a:ext cx="137107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boks 23"/>
          <p:cNvSpPr txBox="1">
            <a:spLocks/>
          </p:cNvSpPr>
          <p:nvPr/>
        </p:nvSpPr>
        <p:spPr>
          <a:xfrm>
            <a:off x="7396997" y="4784966"/>
            <a:ext cx="1504847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300" dirty="0">
                <a:solidFill>
                  <a:schemeClr val="bg1"/>
                </a:solidFill>
              </a:rPr>
              <a:t>80 %</a:t>
            </a:r>
          </a:p>
        </p:txBody>
      </p:sp>
      <p:sp>
        <p:nvSpPr>
          <p:cNvPr id="25" name="Tekstboks 24"/>
          <p:cNvSpPr txBox="1">
            <a:spLocks/>
          </p:cNvSpPr>
          <p:nvPr/>
        </p:nvSpPr>
        <p:spPr>
          <a:xfrm>
            <a:off x="7387633" y="5264843"/>
            <a:ext cx="15048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  <a:t>Beløbsstørrelse</a:t>
            </a:r>
          </a:p>
          <a:p>
            <a:r>
              <a:rPr lang="da-DK" sz="1000" dirty="0">
                <a:solidFill>
                  <a:schemeClr val="bg1"/>
                </a:solidFill>
                <a:latin typeface="EKF Medium" panose="02000603030000020004" pitchFamily="2" charset="0"/>
              </a:rPr>
              <a:t>Ubegrænset</a:t>
            </a:r>
          </a:p>
        </p:txBody>
      </p:sp>
      <p:cxnSp>
        <p:nvCxnSpPr>
          <p:cNvPr id="26" name="Lige forbindelse 25"/>
          <p:cNvCxnSpPr>
            <a:cxnSpLocks/>
          </p:cNvCxnSpPr>
          <p:nvPr/>
        </p:nvCxnSpPr>
        <p:spPr>
          <a:xfrm>
            <a:off x="7400417" y="5696891"/>
            <a:ext cx="137107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boks 27"/>
          <p:cNvSpPr txBox="1">
            <a:spLocks/>
          </p:cNvSpPr>
          <p:nvPr/>
        </p:nvSpPr>
        <p:spPr>
          <a:xfrm>
            <a:off x="7397692" y="5948919"/>
            <a:ext cx="1504847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300" dirty="0">
                <a:solidFill>
                  <a:schemeClr val="bg1"/>
                </a:solidFill>
              </a:rPr>
              <a:t>3 år</a:t>
            </a:r>
          </a:p>
        </p:txBody>
      </p:sp>
      <p:sp>
        <p:nvSpPr>
          <p:cNvPr id="29" name="Tekstboks 28"/>
          <p:cNvSpPr txBox="1">
            <a:spLocks/>
          </p:cNvSpPr>
          <p:nvPr/>
        </p:nvSpPr>
        <p:spPr>
          <a:xfrm>
            <a:off x="7387633" y="5789804"/>
            <a:ext cx="15048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i="1" dirty="0">
                <a:solidFill>
                  <a:schemeClr val="bg1"/>
                </a:solidFill>
                <a:latin typeface="EKF Medium" panose="02000603030000020004" pitchFamily="2" charset="0"/>
              </a:rPr>
              <a:t>Løbetid op til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0084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SMV-garanti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70996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2780928"/>
            <a:ext cx="1260000" cy="1260000"/>
          </a:xfrm>
          <a:prstGeom prst="rect">
            <a:avLst/>
          </a:prstGeom>
        </p:spPr>
      </p:pic>
      <p:pic>
        <p:nvPicPr>
          <p:cNvPr id="22" name="Billede 21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3928" y="4221228"/>
            <a:ext cx="1260000" cy="126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SMV-garanti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>
                <a:solidFill>
                  <a:srgbClr val="656565"/>
                </a:solidFill>
              </a:rPr>
              <a:t>Sådan fungerer det</a:t>
            </a:r>
          </a:p>
        </p:txBody>
      </p:sp>
      <p:sp>
        <p:nvSpPr>
          <p:cNvPr id="6" name="TextBox 77"/>
          <p:cNvSpPr txBox="1">
            <a:spLocks/>
          </p:cNvSpPr>
          <p:nvPr/>
        </p:nvSpPr>
        <p:spPr>
          <a:xfrm>
            <a:off x="4217933" y="3121223"/>
            <a:ext cx="69417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1400" dirty="0">
                <a:solidFill>
                  <a:schemeClr val="bg1">
                    <a:lumMod val="50000"/>
                  </a:schemeClr>
                </a:solidFill>
                <a:effectLst/>
                <a:latin typeface="EKF Medium" pitchFamily="2" charset="0"/>
                <a:cs typeface="Arial" pitchFamily="34" charset="0"/>
              </a:rPr>
              <a:t>Ordre</a:t>
            </a:r>
          </a:p>
        </p:txBody>
      </p:sp>
      <p:sp>
        <p:nvSpPr>
          <p:cNvPr id="21" name="TextBox 77"/>
          <p:cNvSpPr txBox="1">
            <a:spLocks/>
          </p:cNvSpPr>
          <p:nvPr/>
        </p:nvSpPr>
        <p:spPr>
          <a:xfrm>
            <a:off x="4139952" y="3573016"/>
            <a:ext cx="85013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a-DK" sz="1400" dirty="0">
                <a:solidFill>
                  <a:schemeClr val="bg1">
                    <a:lumMod val="50000"/>
                  </a:schemeClr>
                </a:solidFill>
                <a:effectLst/>
                <a:latin typeface="EKF Medium" pitchFamily="2" charset="0"/>
                <a:cs typeface="Arial" pitchFamily="34" charset="0"/>
              </a:rPr>
              <a:t>Kredit</a:t>
            </a:r>
          </a:p>
        </p:txBody>
      </p:sp>
      <p:pic>
        <p:nvPicPr>
          <p:cNvPr id="37" name="Billede 36"/>
          <p:cNvPicPr>
            <a:picLocks/>
          </p:cNvPicPr>
          <p:nvPr>
            <p:custDataLst>
              <p:tags r:id="rId4"/>
            </p:custDataLst>
          </p:nvPr>
        </p:nvPicPr>
        <p:blipFill rotWithShape="1"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152" y="5481368"/>
            <a:ext cx="1260000" cy="1260000"/>
          </a:xfrm>
          <a:prstGeom prst="rect">
            <a:avLst/>
          </a:prstGeom>
        </p:spPr>
      </p:pic>
      <p:sp>
        <p:nvSpPr>
          <p:cNvPr id="28" name="Tekstboks 27"/>
          <p:cNvSpPr txBox="1">
            <a:spLocks/>
          </p:cNvSpPr>
          <p:nvPr/>
        </p:nvSpPr>
        <p:spPr>
          <a:xfrm>
            <a:off x="4926027" y="4349295"/>
            <a:ext cx="57606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400" dirty="0">
                <a:solidFill>
                  <a:srgbClr val="FF0000"/>
                </a:solidFill>
                <a:latin typeface="EKF Medium" pitchFamily="2" charset="0"/>
              </a:rPr>
              <a:t>Risiko</a:t>
            </a:r>
          </a:p>
        </p:txBody>
      </p:sp>
      <p:sp>
        <p:nvSpPr>
          <p:cNvPr id="31" name="Cirkel 30"/>
          <p:cNvSpPr>
            <a:spLocks/>
          </p:cNvSpPr>
          <p:nvPr/>
        </p:nvSpPr>
        <p:spPr>
          <a:xfrm>
            <a:off x="6156216" y="5409220"/>
            <a:ext cx="360000" cy="360000"/>
          </a:xfrm>
          <a:prstGeom prst="pie">
            <a:avLst>
              <a:gd name="adj1" fmla="val 18088510"/>
              <a:gd name="adj2" fmla="val 16200000"/>
            </a:avLst>
          </a:prstGeom>
          <a:solidFill>
            <a:srgbClr val="FF000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da-DK" sz="1200" b="1" dirty="0"/>
          </a:p>
        </p:txBody>
      </p:sp>
      <p:sp>
        <p:nvSpPr>
          <p:cNvPr id="32" name="Cirkel 31"/>
          <p:cNvSpPr>
            <a:spLocks/>
          </p:cNvSpPr>
          <p:nvPr/>
        </p:nvSpPr>
        <p:spPr>
          <a:xfrm>
            <a:off x="6156216" y="5409220"/>
            <a:ext cx="360000" cy="360000"/>
          </a:xfrm>
          <a:prstGeom prst="pie">
            <a:avLst>
              <a:gd name="adj1" fmla="val 15725650"/>
              <a:gd name="adj2" fmla="val 18232283"/>
            </a:avLst>
          </a:prstGeom>
          <a:solidFill>
            <a:srgbClr val="FF000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da-DK" sz="1200" b="1" dirty="0"/>
          </a:p>
        </p:txBody>
      </p:sp>
      <p:pic>
        <p:nvPicPr>
          <p:cNvPr id="18" name="Billede 17"/>
          <p:cNvPicPr>
            <a:picLocks/>
          </p:cNvPicPr>
          <p:nvPr>
            <p:custDataLst>
              <p:tags r:id="rId5"/>
            </p:custDataLst>
          </p:nvPr>
        </p:nvPicPr>
        <p:blipFill rotWithShape="1"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8104" y="2780928"/>
            <a:ext cx="1260000" cy="1260000"/>
          </a:xfrm>
          <a:prstGeom prst="rect">
            <a:avLst/>
          </a:prstGeom>
        </p:spPr>
      </p:pic>
      <p:sp>
        <p:nvSpPr>
          <p:cNvPr id="23" name="TextBox 77"/>
          <p:cNvSpPr txBox="1">
            <a:spLocks/>
          </p:cNvSpPr>
          <p:nvPr/>
        </p:nvSpPr>
        <p:spPr>
          <a:xfrm>
            <a:off x="4644008" y="5697252"/>
            <a:ext cx="88714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a-DK" sz="1400" dirty="0">
                <a:solidFill>
                  <a:schemeClr val="bg1">
                    <a:lumMod val="50000"/>
                  </a:schemeClr>
                </a:solidFill>
                <a:effectLst/>
                <a:latin typeface="EKF Medium" pitchFamily="2" charset="0"/>
                <a:cs typeface="Arial" pitchFamily="34" charset="0"/>
              </a:rPr>
              <a:t>Garanti</a:t>
            </a:r>
          </a:p>
        </p:txBody>
      </p:sp>
      <p:sp>
        <p:nvSpPr>
          <p:cNvPr id="27" name="Ellipse 26"/>
          <p:cNvSpPr>
            <a:spLocks/>
          </p:cNvSpPr>
          <p:nvPr/>
        </p:nvSpPr>
        <p:spPr>
          <a:xfrm>
            <a:off x="4926067" y="4564779"/>
            <a:ext cx="360000" cy="360000"/>
          </a:xfrm>
          <a:prstGeom prst="ellipse">
            <a:avLst/>
          </a:prstGeom>
          <a:solidFill>
            <a:srgbClr val="FF000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da-DK" sz="1200" b="1" dirty="0"/>
          </a:p>
        </p:txBody>
      </p:sp>
      <p:cxnSp>
        <p:nvCxnSpPr>
          <p:cNvPr id="19" name="Lige pilforbindelse 18"/>
          <p:cNvCxnSpPr>
            <a:cxnSpLocks/>
          </p:cNvCxnSpPr>
          <p:nvPr/>
        </p:nvCxnSpPr>
        <p:spPr>
          <a:xfrm>
            <a:off x="2375616" y="3563328"/>
            <a:ext cx="4392488" cy="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pilforbindelse 29"/>
          <p:cNvCxnSpPr>
            <a:cxnSpLocks/>
          </p:cNvCxnSpPr>
          <p:nvPr/>
        </p:nvCxnSpPr>
        <p:spPr>
          <a:xfrm flipH="1" flipV="1">
            <a:off x="5004048" y="5347040"/>
            <a:ext cx="936104" cy="612067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pilforbindelse 24"/>
          <p:cNvCxnSpPr>
            <a:cxnSpLocks/>
            <a:stCxn id="18" idx="1"/>
            <a:endCxn id="10" idx="3"/>
          </p:cNvCxnSpPr>
          <p:nvPr/>
        </p:nvCxnSpPr>
        <p:spPr>
          <a:xfrm flipH="1">
            <a:off x="2375616" y="3410928"/>
            <a:ext cx="4392488" cy="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Lige pilforbindelse 28"/>
          <p:cNvCxnSpPr>
            <a:cxnSpLocks/>
          </p:cNvCxnSpPr>
          <p:nvPr/>
        </p:nvCxnSpPr>
        <p:spPr>
          <a:xfrm>
            <a:off x="5150229" y="5218978"/>
            <a:ext cx="861931" cy="550282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ige forbindelse 4"/>
          <p:cNvCxnSpPr>
            <a:cxnSpLocks/>
            <a:stCxn id="22" idx="0"/>
            <a:endCxn id="21" idx="2"/>
          </p:cNvCxnSpPr>
          <p:nvPr/>
        </p:nvCxnSpPr>
        <p:spPr>
          <a:xfrm flipV="1">
            <a:off x="4553928" y="3880793"/>
            <a:ext cx="0" cy="340435"/>
          </a:xfrm>
          <a:prstGeom prst="line">
            <a:avLst/>
          </a:prstGeom>
          <a:ln>
            <a:solidFill>
              <a:srgbClr val="8C8C8C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50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2934 0.12153 L 0.12934 0.12153 " pathEditMode="relative" ptsTypes="A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13455 0.1233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024 L -0.47639 -0.3708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9" y="-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 animBg="1"/>
      <p:bldP spid="32" grpId="0" animBg="1"/>
      <p:bldP spid="32" grpId="1" animBg="1"/>
      <p:bldP spid="23" grpId="0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prefix&gt;&lt;/prefix&gt;&#10;    &lt;value&gt;%SD_FLD_SubTitle%&lt;/value&gt;&#10;    &lt;postfix&gt; / &lt;/postfix&gt;&#10;  &lt;/element&gt;&#10;  &lt;element&gt;&#10;    &lt;prefix&gt;&lt;/prefix&gt;&#10;    &lt;value&gt;%SD_FLD_DateField%&lt;/value&gt;&#10;    &lt;postfix&gt; / &lt;/postfix&gt;&#10;  &lt;/element&gt;&#10;  &lt;element&gt;&#10;    &lt;prefix&gt;SLIDE &lt;/prefix&gt;&#10;    &lt;value&gt;%SlideNumber%&lt;/value&gt;&#10;    &lt;postfix&gt;&lt;/postfix&gt;&#10;  &lt;/element&gt;&#10;&lt;/conten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\\ekffile01\skabeloner$\Images\Billeder\Ikoner\Leverandør.jp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\\srv-file01\skabeloner$\Images\Billeder\Ikoner\Turisme.jp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PROPERTY" val="fc373bd8-dc15-4dec-b026-3dcbfa0a208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PROPERTY" val="9710d65c-7c2f-4beb-8643-d0e351fbbd1f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\\ekffile01\skabeloner$\Images\Billeder\EKF Ikoner Logo Cirkler\EKF-Circle-Logo-Grey.jp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\\ekffile01\skabeloner$\Images\Billeder\EKF Ikoner [DA]\Bank.jp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\\ekffile01\skabeloner$\Images\Billeder\EKF Ikoner [DA]\Eksportør.jp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\\ekffile01\skabeloner$\Images\Billeder\Ikoner\Leverandør.jp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\\srv-file01\skabeloner$\Images\Billeder\Ikoner\Turisme.jp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PROPERTY" val="fc373bd8-dc15-4dec-b026-3dcbfa0a208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prefix&gt;&lt;/prefix&gt;&#10;    &lt;value&gt;%SD_FLD_SubTitle%&lt;/value&gt;&#10;    &lt;postfix&gt; / &lt;/postfix&gt;&#10;  &lt;/element&gt;&#10;  &lt;element&gt;&#10;    &lt;prefix&gt;&lt;/prefix&gt;&#10;    &lt;value&gt;%SD_FLD_DateField%&lt;/value&gt;&#10;    &lt;postfix&gt; / &lt;/postfix&gt;&#10;  &lt;/element&gt;&#10;  &lt;element&gt;&#10;    &lt;prefix&gt;SLIDE &lt;/prefix&gt;&#10;    &lt;value&gt;%SlideNumber%&lt;/value&gt;&#10;    &lt;postfix&gt;&lt;/postfix&gt;&#10;  &lt;/element&gt;&#10;&lt;/content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PROPERTY" val="0a1291cb-96f0-4ec4-9a41-d1abb18d283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\\ekffile01\skabeloner$\Images\Billeder\EKF Ikoner [DA]\Eksportør.jp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\\ekffile01\skabeloner$\Images\Billeder\EKF Ikoner [DA]\Bank.jp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\\ekffile01\skabeloner$\Images\Billeder\EKF Ikoner Logo Cirkler\EKF-Circle-Logo-Grey.jp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\\ekffile01\skabeloner$\Images\Billeder\EKF Ikoner [DA]\Kunde.jp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PROPERTY" val="565a022e-7295-42f8-817e-302ec3d4a02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\\ekffile01\skabeloner$\Images\Billeder\EKF Icons [EN]\Bank.jp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\\ekffile01\skabeloner$\Images\Billeder\EKF Ikoner [DA]\Eksportør.jp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\\ekffile01\skabeloner$\Images\Billeder\EKF Ikoner [DA]\Kunde.jp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PROPERTY" val="7e9cf378-c077-47fe-bc4a-0421977b0c8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prefix&gt;&lt;/prefix&gt;&#10;    &lt;value&gt;%SD_FLD_SubTitle%&lt;/value&gt;&#10;    &lt;postfix&gt; / &lt;/postfix&gt;&#10;  &lt;/element&gt;&#10;  &lt;element&gt;&#10;    &lt;prefix&gt;&lt;/prefix&gt;&#10;    &lt;value&gt;%SD_FLD_DateField%&lt;/value&gt;&#10;    &lt;postfix&gt; / &lt;/postfix&gt;&#10;  &lt;/element&gt;&#10;  &lt;element&gt;&#10;    &lt;prefix&gt;SLIDE &lt;/prefix&gt;&#10;    &lt;value&gt;%SlideNumber%&lt;/value&gt;&#10;    &lt;postfix&gt;&lt;/postfix&gt;&#10;  &lt;/element&gt;&#10;&lt;/content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\\ekffile01\skabeloner$\Images\Billeder\EKF Ikoner Logo Cirkler\EKF-Circle-Logo-Grey.jp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\\ekffile01\skabeloner$\Images\Billeder\EKF Ikoner [DA]\Eksportør.jp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\\ekffile01\skabeloner$\Images\Billeder\EKF Ikoner [DA]\Kunde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prefix&gt;&lt;/prefix&gt;&#10;    &lt;value&gt;%SD_FLD_SubTitle%&lt;/value&gt;&#10;    &lt;postfix&gt; / &lt;/postfix&gt;&#10;  &lt;/element&gt;&#10;  &lt;element&gt;&#10;    &lt;prefix&gt;&lt;/prefix&gt;&#10;    &lt;value&gt;%SD_FLD_DateField%&lt;/value&gt;&#10;    &lt;postfix&gt; / &lt;/postfix&gt;&#10;  &lt;/element&gt;&#10;  &lt;element&gt;&#10;    &lt;prefix&gt;SLIDE &lt;/prefix&gt;&#10;    &lt;value&gt;%SlideNumber%&lt;/value&gt;&#10;    &lt;postfix&gt;&lt;/postfix&gt;&#10;  &lt;/element&gt;&#10;&lt;/content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PROPERTY" val="802c2332-0838-4d17-8069-2942e2c78e6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PROPERTY" val="dbde015c-2b8f-4612-aa84-2c3805a2d5e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\\ekffile01\skabeloner$\Images\Billeder\EKF Ikoner Logo Cirkler\EKF-Circle-Logo-Grey.j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\\ekffile01\skabeloner$\Images\Billeder\EKF Ikoner [DA]\Bank.j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\\ekffile01\skabeloner$\Images\Billeder\EKF Ikoner [DA]\Eksportør.jpg"/>
</p:tagLst>
</file>

<file path=ppt/theme/theme1.xml><?xml version="1.0" encoding="utf-8"?>
<a:theme xmlns:a="http://schemas.openxmlformats.org/drawingml/2006/main" name="Blank">
  <a:themeElements>
    <a:clrScheme name="EKF Blue">
      <a:dk1>
        <a:sysClr val="windowText" lastClr="000000"/>
      </a:dk1>
      <a:lt1>
        <a:sysClr val="window" lastClr="FFFFFF"/>
      </a:lt1>
      <a:dk2>
        <a:srgbClr val="2D2D2D"/>
      </a:dk2>
      <a:lt2>
        <a:srgbClr val="C0C0C0"/>
      </a:lt2>
      <a:accent1>
        <a:srgbClr val="009FDA"/>
      </a:accent1>
      <a:accent2>
        <a:srgbClr val="BFE3FB"/>
      </a:accent2>
      <a:accent3>
        <a:srgbClr val="5B5B5B"/>
      </a:accent3>
      <a:accent4>
        <a:srgbClr val="4AC0E1"/>
      </a:accent4>
      <a:accent5>
        <a:srgbClr val="0679A6"/>
      </a:accent5>
      <a:accent6>
        <a:srgbClr val="8C8C8C"/>
      </a:accent6>
      <a:hlink>
        <a:srgbClr val="0000FF"/>
      </a:hlink>
      <a:folHlink>
        <a:srgbClr val="79246F"/>
      </a:folHlink>
    </a:clrScheme>
    <a:fontScheme name="EKF">
      <a:majorFont>
        <a:latin typeface="EKF Light"/>
        <a:ea typeface=""/>
        <a:cs typeface=""/>
      </a:majorFont>
      <a:minorFont>
        <a:latin typeface="EKF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01600">
          <a:solidFill>
            <a:schemeClr val="accent1"/>
          </a:solidFill>
        </a:ln>
      </a:spPr>
      <a:bodyPr rtlCol="0" anchor="ctr"/>
      <a:lstStyle>
        <a:defPPr algn="ctr">
          <a:defRPr sz="1300" dirty="0" smtClean="0">
            <a:latin typeface="EKF Medium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300" dirty="0" smtClean="0">
            <a:solidFill>
              <a:srgbClr val="65656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77E96D47-F40D-43EC-BD62-79BA21DAC0D0}" vid="{44CB2687-B5C1-4999-9C46-152390F796A0}"/>
    </a:ext>
  </a:extLst>
</a:theme>
</file>

<file path=ppt/theme/theme2.xml><?xml version="1.0" encoding="utf-8"?>
<a:theme xmlns:a="http://schemas.openxmlformats.org/drawingml/2006/main" name="Eksport Kredit Fonden print">
  <a:themeElements>
    <a:clrScheme name="EKF Blue">
      <a:dk1>
        <a:sysClr val="windowText" lastClr="000000"/>
      </a:dk1>
      <a:lt1>
        <a:sysClr val="window" lastClr="FFFFFF"/>
      </a:lt1>
      <a:dk2>
        <a:srgbClr val="2D2D2D"/>
      </a:dk2>
      <a:lt2>
        <a:srgbClr val="C0C0C0"/>
      </a:lt2>
      <a:accent1>
        <a:srgbClr val="009FDA"/>
      </a:accent1>
      <a:accent2>
        <a:srgbClr val="BFE3FB"/>
      </a:accent2>
      <a:accent3>
        <a:srgbClr val="5B5B5B"/>
      </a:accent3>
      <a:accent4>
        <a:srgbClr val="4AC0E1"/>
      </a:accent4>
      <a:accent5>
        <a:srgbClr val="0679A6"/>
      </a:accent5>
      <a:accent6>
        <a:srgbClr val="8C8C8C"/>
      </a:accent6>
      <a:hlink>
        <a:srgbClr val="0000FF"/>
      </a:hlink>
      <a:folHlink>
        <a:srgbClr val="79246F"/>
      </a:folHlink>
    </a:clrScheme>
    <a:fontScheme name="EKF">
      <a:majorFont>
        <a:latin typeface="EKF Light"/>
        <a:ea typeface=""/>
        <a:cs typeface=""/>
      </a:majorFont>
      <a:minorFont>
        <a:latin typeface="EKF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01600">
          <a:solidFill>
            <a:schemeClr val="accent1"/>
          </a:solidFill>
        </a:ln>
      </a:spPr>
      <a:bodyPr rtlCol="0" anchor="ctr"/>
      <a:lstStyle>
        <a:defPPr algn="ctr">
          <a:defRPr sz="1300" dirty="0" smtClean="0">
            <a:latin typeface="EKF Medium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3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77E96D47-F40D-43EC-BD62-79BA21DAC0D0}" vid="{F4C8AAEE-2682-418A-9205-2692B8B93E1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KF Blue">
    <a:dk1>
      <a:sysClr val="windowText" lastClr="000000"/>
    </a:dk1>
    <a:lt1>
      <a:sysClr val="window" lastClr="FFFFFF"/>
    </a:lt1>
    <a:dk2>
      <a:srgbClr val="2D2D2D"/>
    </a:dk2>
    <a:lt2>
      <a:srgbClr val="C0C0C0"/>
    </a:lt2>
    <a:accent1>
      <a:srgbClr val="009FDA"/>
    </a:accent1>
    <a:accent2>
      <a:srgbClr val="BFE3FB"/>
    </a:accent2>
    <a:accent3>
      <a:srgbClr val="5B5B5B"/>
    </a:accent3>
    <a:accent4>
      <a:srgbClr val="4AC0E1"/>
    </a:accent4>
    <a:accent5>
      <a:srgbClr val="0679A6"/>
    </a:accent5>
    <a:accent6>
      <a:srgbClr val="8C8C8C"/>
    </a:accent6>
    <a:hlink>
      <a:srgbClr val="0000FF"/>
    </a:hlink>
    <a:folHlink>
      <a:srgbClr val="79246F"/>
    </a:folHlink>
  </a:clrScheme>
</a:themeOverride>
</file>

<file path=ppt/theme/themeOverride10.xml><?xml version="1.0" encoding="utf-8"?>
<a:themeOverride xmlns:a="http://schemas.openxmlformats.org/drawingml/2006/main">
  <a:clrScheme name="EKF Blue">
    <a:dk1>
      <a:sysClr val="windowText" lastClr="000000"/>
    </a:dk1>
    <a:lt1>
      <a:sysClr val="window" lastClr="FFFFFF"/>
    </a:lt1>
    <a:dk2>
      <a:srgbClr val="2D2D2D"/>
    </a:dk2>
    <a:lt2>
      <a:srgbClr val="C0C0C0"/>
    </a:lt2>
    <a:accent1>
      <a:srgbClr val="009FDA"/>
    </a:accent1>
    <a:accent2>
      <a:srgbClr val="BFE3FB"/>
    </a:accent2>
    <a:accent3>
      <a:srgbClr val="5B5B5B"/>
    </a:accent3>
    <a:accent4>
      <a:srgbClr val="4AC0E1"/>
    </a:accent4>
    <a:accent5>
      <a:srgbClr val="0679A6"/>
    </a:accent5>
    <a:accent6>
      <a:srgbClr val="8C8C8C"/>
    </a:accent6>
    <a:hlink>
      <a:srgbClr val="0000FF"/>
    </a:hlink>
    <a:folHlink>
      <a:srgbClr val="79246F"/>
    </a:folHlink>
  </a:clrScheme>
</a:themeOverride>
</file>

<file path=ppt/theme/themeOverride11.xml><?xml version="1.0" encoding="utf-8"?>
<a:themeOverride xmlns:a="http://schemas.openxmlformats.org/drawingml/2006/main">
  <a:clrScheme name="EKF Blue">
    <a:dk1>
      <a:sysClr val="windowText" lastClr="000000"/>
    </a:dk1>
    <a:lt1>
      <a:sysClr val="window" lastClr="FFFFFF"/>
    </a:lt1>
    <a:dk2>
      <a:srgbClr val="2D2D2D"/>
    </a:dk2>
    <a:lt2>
      <a:srgbClr val="C0C0C0"/>
    </a:lt2>
    <a:accent1>
      <a:srgbClr val="009FDA"/>
    </a:accent1>
    <a:accent2>
      <a:srgbClr val="BFE3FB"/>
    </a:accent2>
    <a:accent3>
      <a:srgbClr val="5B5B5B"/>
    </a:accent3>
    <a:accent4>
      <a:srgbClr val="4AC0E1"/>
    </a:accent4>
    <a:accent5>
      <a:srgbClr val="0679A6"/>
    </a:accent5>
    <a:accent6>
      <a:srgbClr val="8C8C8C"/>
    </a:accent6>
    <a:hlink>
      <a:srgbClr val="0000FF"/>
    </a:hlink>
    <a:folHlink>
      <a:srgbClr val="79246F"/>
    </a:folHlink>
  </a:clrScheme>
</a:themeOverride>
</file>

<file path=ppt/theme/themeOverride12.xml><?xml version="1.0" encoding="utf-8"?>
<a:themeOverride xmlns:a="http://schemas.openxmlformats.org/drawingml/2006/main">
  <a:clrScheme name="EKF Blue">
    <a:dk1>
      <a:sysClr val="windowText" lastClr="000000"/>
    </a:dk1>
    <a:lt1>
      <a:sysClr val="window" lastClr="FFFFFF"/>
    </a:lt1>
    <a:dk2>
      <a:srgbClr val="2D2D2D"/>
    </a:dk2>
    <a:lt2>
      <a:srgbClr val="C0C0C0"/>
    </a:lt2>
    <a:accent1>
      <a:srgbClr val="009FDA"/>
    </a:accent1>
    <a:accent2>
      <a:srgbClr val="BFE3FB"/>
    </a:accent2>
    <a:accent3>
      <a:srgbClr val="5B5B5B"/>
    </a:accent3>
    <a:accent4>
      <a:srgbClr val="4AC0E1"/>
    </a:accent4>
    <a:accent5>
      <a:srgbClr val="0679A6"/>
    </a:accent5>
    <a:accent6>
      <a:srgbClr val="8C8C8C"/>
    </a:accent6>
    <a:hlink>
      <a:srgbClr val="0000FF"/>
    </a:hlink>
    <a:folHlink>
      <a:srgbClr val="79246F"/>
    </a:folHlink>
  </a:clrScheme>
</a:themeOverride>
</file>

<file path=ppt/theme/themeOverride13.xml><?xml version="1.0" encoding="utf-8"?>
<a:themeOverride xmlns:a="http://schemas.openxmlformats.org/drawingml/2006/main">
  <a:clrScheme name="EKF Blue">
    <a:dk1>
      <a:sysClr val="windowText" lastClr="000000"/>
    </a:dk1>
    <a:lt1>
      <a:sysClr val="window" lastClr="FFFFFF"/>
    </a:lt1>
    <a:dk2>
      <a:srgbClr val="2D2D2D"/>
    </a:dk2>
    <a:lt2>
      <a:srgbClr val="C0C0C0"/>
    </a:lt2>
    <a:accent1>
      <a:srgbClr val="009FDA"/>
    </a:accent1>
    <a:accent2>
      <a:srgbClr val="BFE3FB"/>
    </a:accent2>
    <a:accent3>
      <a:srgbClr val="5B5B5B"/>
    </a:accent3>
    <a:accent4>
      <a:srgbClr val="4AC0E1"/>
    </a:accent4>
    <a:accent5>
      <a:srgbClr val="0679A6"/>
    </a:accent5>
    <a:accent6>
      <a:srgbClr val="8C8C8C"/>
    </a:accent6>
    <a:hlink>
      <a:srgbClr val="0000FF"/>
    </a:hlink>
    <a:folHlink>
      <a:srgbClr val="79246F"/>
    </a:folHlink>
  </a:clrScheme>
</a:themeOverride>
</file>

<file path=ppt/theme/themeOverride14.xml><?xml version="1.0" encoding="utf-8"?>
<a:themeOverride xmlns:a="http://schemas.openxmlformats.org/drawingml/2006/main">
  <a:clrScheme name="EKF Blue">
    <a:dk1>
      <a:sysClr val="windowText" lastClr="000000"/>
    </a:dk1>
    <a:lt1>
      <a:sysClr val="window" lastClr="FFFFFF"/>
    </a:lt1>
    <a:dk2>
      <a:srgbClr val="2D2D2D"/>
    </a:dk2>
    <a:lt2>
      <a:srgbClr val="C0C0C0"/>
    </a:lt2>
    <a:accent1>
      <a:srgbClr val="009FDA"/>
    </a:accent1>
    <a:accent2>
      <a:srgbClr val="BFE3FB"/>
    </a:accent2>
    <a:accent3>
      <a:srgbClr val="5B5B5B"/>
    </a:accent3>
    <a:accent4>
      <a:srgbClr val="4AC0E1"/>
    </a:accent4>
    <a:accent5>
      <a:srgbClr val="0679A6"/>
    </a:accent5>
    <a:accent6>
      <a:srgbClr val="8C8C8C"/>
    </a:accent6>
    <a:hlink>
      <a:srgbClr val="0000FF"/>
    </a:hlink>
    <a:folHlink>
      <a:srgbClr val="79246F"/>
    </a:folHlink>
  </a:clrScheme>
</a:themeOverride>
</file>

<file path=ppt/theme/themeOverride15.xml><?xml version="1.0" encoding="utf-8"?>
<a:themeOverride xmlns:a="http://schemas.openxmlformats.org/drawingml/2006/main">
  <a:clrScheme name="EKF Blue">
    <a:dk1>
      <a:sysClr val="windowText" lastClr="000000"/>
    </a:dk1>
    <a:lt1>
      <a:sysClr val="window" lastClr="FFFFFF"/>
    </a:lt1>
    <a:dk2>
      <a:srgbClr val="2D2D2D"/>
    </a:dk2>
    <a:lt2>
      <a:srgbClr val="C0C0C0"/>
    </a:lt2>
    <a:accent1>
      <a:srgbClr val="009FDA"/>
    </a:accent1>
    <a:accent2>
      <a:srgbClr val="BFE3FB"/>
    </a:accent2>
    <a:accent3>
      <a:srgbClr val="5B5B5B"/>
    </a:accent3>
    <a:accent4>
      <a:srgbClr val="4AC0E1"/>
    </a:accent4>
    <a:accent5>
      <a:srgbClr val="0679A6"/>
    </a:accent5>
    <a:accent6>
      <a:srgbClr val="8C8C8C"/>
    </a:accent6>
    <a:hlink>
      <a:srgbClr val="0000FF"/>
    </a:hlink>
    <a:folHlink>
      <a:srgbClr val="79246F"/>
    </a:folHlink>
  </a:clrScheme>
</a:themeOverride>
</file>

<file path=ppt/theme/themeOverride16.xml><?xml version="1.0" encoding="utf-8"?>
<a:themeOverride xmlns:a="http://schemas.openxmlformats.org/drawingml/2006/main">
  <a:clrScheme name="EKF Blue">
    <a:dk1>
      <a:sysClr val="windowText" lastClr="000000"/>
    </a:dk1>
    <a:lt1>
      <a:sysClr val="window" lastClr="FFFFFF"/>
    </a:lt1>
    <a:dk2>
      <a:srgbClr val="2D2D2D"/>
    </a:dk2>
    <a:lt2>
      <a:srgbClr val="C0C0C0"/>
    </a:lt2>
    <a:accent1>
      <a:srgbClr val="009FDA"/>
    </a:accent1>
    <a:accent2>
      <a:srgbClr val="BFE3FB"/>
    </a:accent2>
    <a:accent3>
      <a:srgbClr val="5B5B5B"/>
    </a:accent3>
    <a:accent4>
      <a:srgbClr val="4AC0E1"/>
    </a:accent4>
    <a:accent5>
      <a:srgbClr val="0679A6"/>
    </a:accent5>
    <a:accent6>
      <a:srgbClr val="8C8C8C"/>
    </a:accent6>
    <a:hlink>
      <a:srgbClr val="0000FF"/>
    </a:hlink>
    <a:folHlink>
      <a:srgbClr val="79246F"/>
    </a:folHlink>
  </a:clrScheme>
</a:themeOverride>
</file>

<file path=ppt/theme/themeOverride17.xml><?xml version="1.0" encoding="utf-8"?>
<a:themeOverride xmlns:a="http://schemas.openxmlformats.org/drawingml/2006/main">
  <a:clrScheme name="EKF Blue">
    <a:dk1>
      <a:sysClr val="windowText" lastClr="000000"/>
    </a:dk1>
    <a:lt1>
      <a:sysClr val="window" lastClr="FFFFFF"/>
    </a:lt1>
    <a:dk2>
      <a:srgbClr val="2D2D2D"/>
    </a:dk2>
    <a:lt2>
      <a:srgbClr val="C0C0C0"/>
    </a:lt2>
    <a:accent1>
      <a:srgbClr val="009FDA"/>
    </a:accent1>
    <a:accent2>
      <a:srgbClr val="BFE3FB"/>
    </a:accent2>
    <a:accent3>
      <a:srgbClr val="5B5B5B"/>
    </a:accent3>
    <a:accent4>
      <a:srgbClr val="4AC0E1"/>
    </a:accent4>
    <a:accent5>
      <a:srgbClr val="0679A6"/>
    </a:accent5>
    <a:accent6>
      <a:srgbClr val="8C8C8C"/>
    </a:accent6>
    <a:hlink>
      <a:srgbClr val="0000FF"/>
    </a:hlink>
    <a:folHlink>
      <a:srgbClr val="79246F"/>
    </a:folHlink>
  </a:clrScheme>
</a:themeOverride>
</file>

<file path=ppt/theme/themeOverride2.xml><?xml version="1.0" encoding="utf-8"?>
<a:themeOverride xmlns:a="http://schemas.openxmlformats.org/drawingml/2006/main">
  <a:clrScheme name="EKF Blue">
    <a:dk1>
      <a:sysClr val="windowText" lastClr="000000"/>
    </a:dk1>
    <a:lt1>
      <a:sysClr val="window" lastClr="FFFFFF"/>
    </a:lt1>
    <a:dk2>
      <a:srgbClr val="2D2D2D"/>
    </a:dk2>
    <a:lt2>
      <a:srgbClr val="C0C0C0"/>
    </a:lt2>
    <a:accent1>
      <a:srgbClr val="009FDA"/>
    </a:accent1>
    <a:accent2>
      <a:srgbClr val="BFE3FB"/>
    </a:accent2>
    <a:accent3>
      <a:srgbClr val="5B5B5B"/>
    </a:accent3>
    <a:accent4>
      <a:srgbClr val="4AC0E1"/>
    </a:accent4>
    <a:accent5>
      <a:srgbClr val="0679A6"/>
    </a:accent5>
    <a:accent6>
      <a:srgbClr val="8C8C8C"/>
    </a:accent6>
    <a:hlink>
      <a:srgbClr val="0000FF"/>
    </a:hlink>
    <a:folHlink>
      <a:srgbClr val="79246F"/>
    </a:folHlink>
  </a:clrScheme>
</a:themeOverride>
</file>

<file path=ppt/theme/themeOverride3.xml><?xml version="1.0" encoding="utf-8"?>
<a:themeOverride xmlns:a="http://schemas.openxmlformats.org/drawingml/2006/main">
  <a:clrScheme name="EKF Blue">
    <a:dk1>
      <a:sysClr val="windowText" lastClr="000000"/>
    </a:dk1>
    <a:lt1>
      <a:sysClr val="window" lastClr="FFFFFF"/>
    </a:lt1>
    <a:dk2>
      <a:srgbClr val="2D2D2D"/>
    </a:dk2>
    <a:lt2>
      <a:srgbClr val="C0C0C0"/>
    </a:lt2>
    <a:accent1>
      <a:srgbClr val="009FDA"/>
    </a:accent1>
    <a:accent2>
      <a:srgbClr val="BFE3FB"/>
    </a:accent2>
    <a:accent3>
      <a:srgbClr val="5B5B5B"/>
    </a:accent3>
    <a:accent4>
      <a:srgbClr val="4AC0E1"/>
    </a:accent4>
    <a:accent5>
      <a:srgbClr val="0679A6"/>
    </a:accent5>
    <a:accent6>
      <a:srgbClr val="8C8C8C"/>
    </a:accent6>
    <a:hlink>
      <a:srgbClr val="0000FF"/>
    </a:hlink>
    <a:folHlink>
      <a:srgbClr val="79246F"/>
    </a:folHlink>
  </a:clrScheme>
</a:themeOverride>
</file>

<file path=ppt/theme/themeOverride4.xml><?xml version="1.0" encoding="utf-8"?>
<a:themeOverride xmlns:a="http://schemas.openxmlformats.org/drawingml/2006/main">
  <a:clrScheme name="EKF Blue">
    <a:dk1>
      <a:sysClr val="windowText" lastClr="000000"/>
    </a:dk1>
    <a:lt1>
      <a:sysClr val="window" lastClr="FFFFFF"/>
    </a:lt1>
    <a:dk2>
      <a:srgbClr val="2D2D2D"/>
    </a:dk2>
    <a:lt2>
      <a:srgbClr val="C0C0C0"/>
    </a:lt2>
    <a:accent1>
      <a:srgbClr val="009FDA"/>
    </a:accent1>
    <a:accent2>
      <a:srgbClr val="BFE3FB"/>
    </a:accent2>
    <a:accent3>
      <a:srgbClr val="5B5B5B"/>
    </a:accent3>
    <a:accent4>
      <a:srgbClr val="4AC0E1"/>
    </a:accent4>
    <a:accent5>
      <a:srgbClr val="0679A6"/>
    </a:accent5>
    <a:accent6>
      <a:srgbClr val="8C8C8C"/>
    </a:accent6>
    <a:hlink>
      <a:srgbClr val="0000FF"/>
    </a:hlink>
    <a:folHlink>
      <a:srgbClr val="79246F"/>
    </a:folHlink>
  </a:clrScheme>
</a:themeOverride>
</file>

<file path=ppt/theme/themeOverride5.xml><?xml version="1.0" encoding="utf-8"?>
<a:themeOverride xmlns:a="http://schemas.openxmlformats.org/drawingml/2006/main">
  <a:clrScheme name="EKF Blue">
    <a:dk1>
      <a:sysClr val="windowText" lastClr="000000"/>
    </a:dk1>
    <a:lt1>
      <a:sysClr val="window" lastClr="FFFFFF"/>
    </a:lt1>
    <a:dk2>
      <a:srgbClr val="2D2D2D"/>
    </a:dk2>
    <a:lt2>
      <a:srgbClr val="C0C0C0"/>
    </a:lt2>
    <a:accent1>
      <a:srgbClr val="009FDA"/>
    </a:accent1>
    <a:accent2>
      <a:srgbClr val="BFE3FB"/>
    </a:accent2>
    <a:accent3>
      <a:srgbClr val="5B5B5B"/>
    </a:accent3>
    <a:accent4>
      <a:srgbClr val="4AC0E1"/>
    </a:accent4>
    <a:accent5>
      <a:srgbClr val="0679A6"/>
    </a:accent5>
    <a:accent6>
      <a:srgbClr val="8C8C8C"/>
    </a:accent6>
    <a:hlink>
      <a:srgbClr val="0000FF"/>
    </a:hlink>
    <a:folHlink>
      <a:srgbClr val="79246F"/>
    </a:folHlink>
  </a:clrScheme>
</a:themeOverride>
</file>

<file path=ppt/theme/themeOverride6.xml><?xml version="1.0" encoding="utf-8"?>
<a:themeOverride xmlns:a="http://schemas.openxmlformats.org/drawingml/2006/main">
  <a:clrScheme name="EKF Blue">
    <a:dk1>
      <a:sysClr val="windowText" lastClr="000000"/>
    </a:dk1>
    <a:lt1>
      <a:sysClr val="window" lastClr="FFFFFF"/>
    </a:lt1>
    <a:dk2>
      <a:srgbClr val="2D2D2D"/>
    </a:dk2>
    <a:lt2>
      <a:srgbClr val="C0C0C0"/>
    </a:lt2>
    <a:accent1>
      <a:srgbClr val="009FDA"/>
    </a:accent1>
    <a:accent2>
      <a:srgbClr val="BFE3FB"/>
    </a:accent2>
    <a:accent3>
      <a:srgbClr val="5B5B5B"/>
    </a:accent3>
    <a:accent4>
      <a:srgbClr val="4AC0E1"/>
    </a:accent4>
    <a:accent5>
      <a:srgbClr val="0679A6"/>
    </a:accent5>
    <a:accent6>
      <a:srgbClr val="8C8C8C"/>
    </a:accent6>
    <a:hlink>
      <a:srgbClr val="0000FF"/>
    </a:hlink>
    <a:folHlink>
      <a:srgbClr val="79246F"/>
    </a:folHlink>
  </a:clrScheme>
</a:themeOverride>
</file>

<file path=ppt/theme/themeOverride7.xml><?xml version="1.0" encoding="utf-8"?>
<a:themeOverride xmlns:a="http://schemas.openxmlformats.org/drawingml/2006/main">
  <a:clrScheme name="EKF Blue">
    <a:dk1>
      <a:sysClr val="windowText" lastClr="000000"/>
    </a:dk1>
    <a:lt1>
      <a:sysClr val="window" lastClr="FFFFFF"/>
    </a:lt1>
    <a:dk2>
      <a:srgbClr val="2D2D2D"/>
    </a:dk2>
    <a:lt2>
      <a:srgbClr val="C0C0C0"/>
    </a:lt2>
    <a:accent1>
      <a:srgbClr val="009FDA"/>
    </a:accent1>
    <a:accent2>
      <a:srgbClr val="BFE3FB"/>
    </a:accent2>
    <a:accent3>
      <a:srgbClr val="5B5B5B"/>
    </a:accent3>
    <a:accent4>
      <a:srgbClr val="4AC0E1"/>
    </a:accent4>
    <a:accent5>
      <a:srgbClr val="0679A6"/>
    </a:accent5>
    <a:accent6>
      <a:srgbClr val="8C8C8C"/>
    </a:accent6>
    <a:hlink>
      <a:srgbClr val="0000FF"/>
    </a:hlink>
    <a:folHlink>
      <a:srgbClr val="79246F"/>
    </a:folHlink>
  </a:clrScheme>
</a:themeOverride>
</file>

<file path=ppt/theme/themeOverride8.xml><?xml version="1.0" encoding="utf-8"?>
<a:themeOverride xmlns:a="http://schemas.openxmlformats.org/drawingml/2006/main">
  <a:clrScheme name="EKF Blue">
    <a:dk1>
      <a:sysClr val="windowText" lastClr="000000"/>
    </a:dk1>
    <a:lt1>
      <a:sysClr val="window" lastClr="FFFFFF"/>
    </a:lt1>
    <a:dk2>
      <a:srgbClr val="2D2D2D"/>
    </a:dk2>
    <a:lt2>
      <a:srgbClr val="C0C0C0"/>
    </a:lt2>
    <a:accent1>
      <a:srgbClr val="009FDA"/>
    </a:accent1>
    <a:accent2>
      <a:srgbClr val="BFE3FB"/>
    </a:accent2>
    <a:accent3>
      <a:srgbClr val="5B5B5B"/>
    </a:accent3>
    <a:accent4>
      <a:srgbClr val="4AC0E1"/>
    </a:accent4>
    <a:accent5>
      <a:srgbClr val="0679A6"/>
    </a:accent5>
    <a:accent6>
      <a:srgbClr val="8C8C8C"/>
    </a:accent6>
    <a:hlink>
      <a:srgbClr val="0000FF"/>
    </a:hlink>
    <a:folHlink>
      <a:srgbClr val="79246F"/>
    </a:folHlink>
  </a:clrScheme>
</a:themeOverride>
</file>

<file path=ppt/theme/themeOverride9.xml><?xml version="1.0" encoding="utf-8"?>
<a:themeOverride xmlns:a="http://schemas.openxmlformats.org/drawingml/2006/main">
  <a:clrScheme name="EKF Blue">
    <a:dk1>
      <a:sysClr val="windowText" lastClr="000000"/>
    </a:dk1>
    <a:lt1>
      <a:sysClr val="window" lastClr="FFFFFF"/>
    </a:lt1>
    <a:dk2>
      <a:srgbClr val="2D2D2D"/>
    </a:dk2>
    <a:lt2>
      <a:srgbClr val="C0C0C0"/>
    </a:lt2>
    <a:accent1>
      <a:srgbClr val="009FDA"/>
    </a:accent1>
    <a:accent2>
      <a:srgbClr val="BFE3FB"/>
    </a:accent2>
    <a:accent3>
      <a:srgbClr val="5B5B5B"/>
    </a:accent3>
    <a:accent4>
      <a:srgbClr val="4AC0E1"/>
    </a:accent4>
    <a:accent5>
      <a:srgbClr val="0679A6"/>
    </a:accent5>
    <a:accent6>
      <a:srgbClr val="8C8C8C"/>
    </a:accent6>
    <a:hlink>
      <a:srgbClr val="0000FF"/>
    </a:hlink>
    <a:folHlink>
      <a:srgbClr val="79246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38CF6C88A7FBD41ABA8A6A6744E9836" ma:contentTypeVersion="1" ma:contentTypeDescription="Opret et nyt dokument." ma:contentTypeScope="" ma:versionID="390a70e3341afc8722bdb053b5071ac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6d1302ba78386ef361c56514509a37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tartdato for planlægning" ma:internalName="PublishingStartDate">
      <xsd:simpleType>
        <xsd:restriction base="dms:Unknown"/>
      </xsd:simpleType>
    </xsd:element>
    <xsd:element name="PublishingExpirationDate" ma:index="9" nillable="true" ma:displayName="Slutdato for planlægning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6917715-8FC4-491E-9A94-D913065669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4FA806-2157-473C-AD0B-EF1214A0CC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2BB7FA-6C99-4BBC-BC38-2651D3040119}">
  <ds:schemaRefs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477</TotalTime>
  <Words>1163</Words>
  <Application>Microsoft Office PowerPoint</Application>
  <PresentationFormat>Skærmshow (4:3)</PresentationFormat>
  <Paragraphs>220</Paragraphs>
  <Slides>17</Slides>
  <Notes>17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17</vt:i4>
      </vt:variant>
    </vt:vector>
  </HeadingPairs>
  <TitlesOfParts>
    <vt:vector size="23" baseType="lpstr">
      <vt:lpstr>EKF Medium</vt:lpstr>
      <vt:lpstr>Verdana</vt:lpstr>
      <vt:lpstr>EKF Light</vt:lpstr>
      <vt:lpstr>Arial</vt:lpstr>
      <vt:lpstr>Blank</vt:lpstr>
      <vt:lpstr>Eksport Kredit Fonden print</vt:lpstr>
      <vt:lpstr>Løsninger  fra EKF</vt:lpstr>
      <vt:lpstr>Eksport-kaution</vt:lpstr>
      <vt:lpstr>Eksportkaution</vt:lpstr>
      <vt:lpstr>Eksportkaution</vt:lpstr>
      <vt:lpstr>Kaution for anlægslån</vt:lpstr>
      <vt:lpstr>Kaution for anlægslån</vt:lpstr>
      <vt:lpstr>Kaution for anlægslån</vt:lpstr>
      <vt:lpstr>SMV-garanti</vt:lpstr>
      <vt:lpstr>SMV-garanti</vt:lpstr>
      <vt:lpstr>Hvem opnår hvad?</vt:lpstr>
      <vt:lpstr>Kontrakt-garanti</vt:lpstr>
      <vt:lpstr>Kontraktgaranti</vt:lpstr>
      <vt:lpstr>Kontraktgaranti</vt:lpstr>
      <vt:lpstr>Find den rigtige garanti eller kaution</vt:lpstr>
      <vt:lpstr>PowerPoint-præsentation</vt:lpstr>
      <vt:lpstr>PowerPoint-præsentation</vt:lpstr>
      <vt:lpstr>PowerPoint-præsentation</vt:lpstr>
    </vt:vector>
  </TitlesOfParts>
  <Company>EKF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Præsentation af produkter til ambassadørernes kolleger</dc:title>
  <dc:creator>mst</dc:creator>
  <cp:lastModifiedBy>Dorthe Lanng</cp:lastModifiedBy>
  <cp:revision>56</cp:revision>
  <dcterms:created xsi:type="dcterms:W3CDTF">2015-04-29T16:12:35Z</dcterms:created>
  <dcterms:modified xsi:type="dcterms:W3CDTF">2019-09-26T12:42:36Z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www.skabelondesign.com</vt:lpwstr>
  </property>
  <property fmtid="{D5CDD505-2E9C-101B-9397-08002B2CF9AE}" pid="3" name="SD_DocumentLanguageString">
    <vt:lpwstr>Dansk</vt:lpwstr>
  </property>
  <property fmtid="{D5CDD505-2E9C-101B-9397-08002B2CF9AE}" pid="4" name="SD_CtlText_SubTitle">
    <vt:lpwstr>En introduktion til EKF's produkter</vt:lpwstr>
  </property>
  <property fmtid="{D5CDD505-2E9C-101B-9397-08002B2CF9AE}" pid="5" name="SD_CtlText_DateField">
    <vt:lpwstr/>
  </property>
  <property fmtid="{D5CDD505-2E9C-101B-9397-08002B2CF9AE}" pid="6" name="SD_CtlText_Name">
    <vt:lpwstr/>
  </property>
  <property fmtid="{D5CDD505-2E9C-101B-9397-08002B2CF9AE}" pid="7" name="SD_ColorDefinition">
    <vt:lpwstr>Blå</vt:lpwstr>
  </property>
  <property fmtid="{D5CDD505-2E9C-101B-9397-08002B2CF9AE}" pid="8" name="SD_CtlText_ColorSelector">
    <vt:lpwstr>Blå</vt:lpwstr>
  </property>
  <property fmtid="{D5CDD505-2E9C-101B-9397-08002B2CF9AE}" pid="9" name="SD_UserprofileName">
    <vt:lpwstr/>
  </property>
  <property fmtid="{D5CDD505-2E9C-101B-9397-08002B2CF9AE}" pid="10" name="DocumentInfoFinished">
    <vt:lpwstr>True</vt:lpwstr>
  </property>
  <property fmtid="{D5CDD505-2E9C-101B-9397-08002B2CF9AE}" pid="11" name="802c2332-0838-4d17-8069-2942e2c78e6a">
    <vt:lpwstr>\\ekffile01\skabeloner$\Slides\EKF Slides Online\3 Produkter\DK Finansier din virksomhed.pptx|336|275|6C-A8-05-E4-F1-58-EE-32-DC-FE-28-8F-54-28-EB-EF</vt:lpwstr>
  </property>
  <property fmtid="{D5CDD505-2E9C-101B-9397-08002B2CF9AE}" pid="12" name="9710d65c-7c2f-4beb-8643-d0e351fbbd1f">
    <vt:lpwstr>\\ekffile01\skabeloner$\Slides\EKF Slides Online\3 Produkter\DK Finansier din virksomhed.pptx|337|278|84-1C-3E-27-BA-20-B3-4A-DA-C1-5F-55-FA-26-B3-B0</vt:lpwstr>
  </property>
  <property fmtid="{D5CDD505-2E9C-101B-9397-08002B2CF9AE}" pid="13" name="Engine">
    <vt:lpwstr>SkabelonEngine</vt:lpwstr>
  </property>
  <property fmtid="{D5CDD505-2E9C-101B-9397-08002B2CF9AE}" pid="14" name="0a1291cb-96f0-4ec4-9a41-d1abb18d283c">
    <vt:lpwstr>\\ekffile01\skabeloner$\Slides\EKF Slides Online\3 Produkter\DK Sælg mere.pptx|282|281|23-A5-24-F0-56-58-98-24-14-15-1B-EE-D3-1F-4C-70</vt:lpwstr>
  </property>
  <property fmtid="{D5CDD505-2E9C-101B-9397-08002B2CF9AE}" pid="15" name="ContentTypeId">
    <vt:lpwstr>0x010100B38CF6C88A7FBD41ABA8A6A6744E9836</vt:lpwstr>
  </property>
  <property fmtid="{D5CDD505-2E9C-101B-9397-08002B2CF9AE}" pid="16" name="CaseDocumentGroup">
    <vt:lpwstr>44;#PR, Præsentation|64a4fdc9-4262-46c3-b390-b9430f9a6b70</vt:lpwstr>
  </property>
  <property fmtid="{D5CDD505-2E9C-101B-9397-08002B2CF9AE}" pid="17" name="CaseDocumentType">
    <vt:lpwstr>41;#U, Udgående|ba522d27-6b26-4b57-ac8a-0dc029f8dec0</vt:lpwstr>
  </property>
  <property fmtid="{D5CDD505-2E9C-101B-9397-08002B2CF9AE}" pid="18" name="CaseTags">
    <vt:lpwstr>63;#Ambassadørprogram|8f3300ef-4a2d-434f-a9aa-5131bacbce73;#119;#Præsentation|fe7217bb-7eb3-4386-acac-6398cdcfe15d</vt:lpwstr>
  </property>
  <property fmtid="{D5CDD505-2E9C-101B-9397-08002B2CF9AE}" pid="19" name="CaseParts">
    <vt:lpwstr/>
  </property>
  <property fmtid="{D5CDD505-2E9C-101B-9397-08002B2CF9AE}" pid="20" name="565a022e-7295-42f8-817e-302ec3d4a02d">
    <vt:lpwstr>\\ekffile01\skabeloner$\Slides\EKF Slides Online\2 Om EKF\DK Om EKF.pptx|288|291|4F-EF-B7-98-AC-E3-72-47-95-9F-52-46-63-3E-7C-70</vt:lpwstr>
  </property>
  <property fmtid="{D5CDD505-2E9C-101B-9397-08002B2CF9AE}" pid="21" name="7e9cf378-c077-47fe-bc4a-0421977b0c8d">
    <vt:lpwstr>\\ekffile01\skabeloner$\Slides\EKF Slides Online\3 Produkter\DK Beskyt din eksport mod tab.pptx|331|295|C9-48-D3-6B-A0-4F-E4-D6-65-02-D3-0E-D9-52-59-45</vt:lpwstr>
  </property>
  <property fmtid="{D5CDD505-2E9C-101B-9397-08002B2CF9AE}" pid="22" name="SD_DocumentLanguage">
    <vt:lpwstr>da-DK</vt:lpwstr>
  </property>
  <property fmtid="{D5CDD505-2E9C-101B-9397-08002B2CF9AE}" pid="23" name="LastCompletedArtworkDefinition">
    <vt:lpwstr>Blue</vt:lpwstr>
  </property>
  <property fmtid="{D5CDD505-2E9C-101B-9397-08002B2CF9AE}" pid="24" name="ColorDefinition">
    <vt:lpwstr>DisplayBlue</vt:lpwstr>
  </property>
</Properties>
</file>